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latin typeface="+mn-lt"/>
              </a:rPr>
              <a:t>Пальчиковая гимнастика</a:t>
            </a:r>
            <a:br>
              <a:rPr lang="ru-RU" b="1" i="1" dirty="0" smtClean="0">
                <a:latin typeface="+mn-lt"/>
              </a:rPr>
            </a:br>
            <a:r>
              <a:rPr lang="ru-RU" b="1" i="1" dirty="0" smtClean="0">
                <a:latin typeface="+mn-lt"/>
              </a:rPr>
              <a:t>Физкультминутка</a:t>
            </a:r>
            <a:endParaRPr lang="ru-RU" b="1" i="1" dirty="0">
              <a:latin typeface="+mn-lt"/>
            </a:endParaRPr>
          </a:p>
        </p:txBody>
      </p:sp>
      <p:pic>
        <p:nvPicPr>
          <p:cNvPr id="5" name="Рисунок 4" descr="дети.jpg"/>
          <p:cNvPicPr>
            <a:picLocks noChangeAspect="1"/>
          </p:cNvPicPr>
          <p:nvPr/>
        </p:nvPicPr>
        <p:blipFill>
          <a:blip r:embed="rId2"/>
          <a:srcRect t="2008" r="49970" b="56496"/>
          <a:stretch>
            <a:fillRect/>
          </a:stretch>
        </p:blipFill>
        <p:spPr>
          <a:xfrm>
            <a:off x="714348" y="1500174"/>
            <a:ext cx="5429256" cy="442915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2.jpg"/>
          <p:cNvPicPr>
            <a:picLocks noChangeAspect="1"/>
          </p:cNvPicPr>
          <p:nvPr/>
        </p:nvPicPr>
        <p:blipFill>
          <a:blip r:embed="rId2"/>
          <a:srcRect l="2325" t="6037" r="67443" b="17501"/>
          <a:stretch>
            <a:fillRect/>
          </a:stretch>
        </p:blipFill>
        <p:spPr>
          <a:xfrm>
            <a:off x="0" y="3143248"/>
            <a:ext cx="1857356" cy="2714644"/>
          </a:xfrm>
          <a:prstGeom prst="rect">
            <a:avLst/>
          </a:prstGeom>
        </p:spPr>
      </p:pic>
      <p:pic>
        <p:nvPicPr>
          <p:cNvPr id="5" name="Рисунок 4" descr="2.jpg"/>
          <p:cNvPicPr>
            <a:picLocks noChangeAspect="1"/>
          </p:cNvPicPr>
          <p:nvPr/>
        </p:nvPicPr>
        <p:blipFill>
          <a:blip r:embed="rId2"/>
          <a:srcRect l="36719" t="8090" r="32031" b="29721"/>
          <a:stretch>
            <a:fillRect/>
          </a:stretch>
        </p:blipFill>
        <p:spPr>
          <a:xfrm>
            <a:off x="2214546" y="0"/>
            <a:ext cx="2857520" cy="3286148"/>
          </a:xfrm>
          <a:prstGeom prst="rect">
            <a:avLst/>
          </a:prstGeom>
        </p:spPr>
      </p:pic>
      <p:pic>
        <p:nvPicPr>
          <p:cNvPr id="6" name="Рисунок 5" descr="2.jpg"/>
          <p:cNvPicPr>
            <a:picLocks noChangeAspect="1"/>
          </p:cNvPicPr>
          <p:nvPr/>
        </p:nvPicPr>
        <p:blipFill>
          <a:blip r:embed="rId2"/>
          <a:srcRect l="71875" t="14850" b="17554"/>
          <a:stretch>
            <a:fillRect/>
          </a:stretch>
        </p:blipFill>
        <p:spPr>
          <a:xfrm>
            <a:off x="5500694" y="1643050"/>
            <a:ext cx="2571736" cy="35719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i="1" u="sng" dirty="0" smtClean="0">
                <a:solidFill>
                  <a:srgbClr val="FF0000"/>
                </a:solidFill>
              </a:rPr>
              <a:t>Физкультминутка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solidFill>
                  <a:srgbClr val="303F50"/>
                </a:solidFill>
                <a:ea typeface="Times New Roman" pitchFamily="18" charset="0"/>
                <a:cs typeface="Arial" pitchFamily="34" charset="0"/>
              </a:rPr>
              <a:t>В хоровод скорей вставай</a:t>
            </a:r>
            <a:endParaRPr lang="ru-RU" sz="4000" dirty="0" smtClean="0"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solidFill>
                  <a:srgbClr val="303F50"/>
                </a:solidFill>
                <a:ea typeface="Times New Roman" pitchFamily="18" charset="0"/>
                <a:cs typeface="Arial" pitchFamily="34" charset="0"/>
              </a:rPr>
              <a:t>Будем славить каравай.</a:t>
            </a:r>
            <a:endParaRPr lang="ru-RU" sz="4000" dirty="0" smtClean="0"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solidFill>
                  <a:srgbClr val="303F50"/>
                </a:solidFill>
                <a:ea typeface="Times New Roman" pitchFamily="18" charset="0"/>
                <a:cs typeface="Arial" pitchFamily="34" charset="0"/>
              </a:rPr>
              <a:t>Но танцуя и ликуя,</a:t>
            </a:r>
            <a:endParaRPr lang="ru-RU" sz="4000" dirty="0" smtClean="0"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solidFill>
                  <a:srgbClr val="303F50"/>
                </a:solidFill>
                <a:ea typeface="Times New Roman" pitchFamily="18" charset="0"/>
                <a:cs typeface="Arial" pitchFamily="34" charset="0"/>
              </a:rPr>
              <a:t>Помни истину такую</a:t>
            </a:r>
            <a:endParaRPr lang="ru-RU" sz="4000" dirty="0" smtClean="0"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solidFill>
                  <a:srgbClr val="303F50"/>
                </a:solidFill>
                <a:ea typeface="Times New Roman" pitchFamily="18" charset="0"/>
                <a:cs typeface="Arial" pitchFamily="34" charset="0"/>
              </a:rPr>
              <a:t>Никогда не забывай</a:t>
            </a:r>
            <a:endParaRPr lang="ru-RU" sz="4000" dirty="0" smtClean="0"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solidFill>
                  <a:srgbClr val="303F50"/>
                </a:solidFill>
                <a:ea typeface="Times New Roman" pitchFamily="18" charset="0"/>
                <a:cs typeface="Arial" pitchFamily="34" charset="0"/>
              </a:rPr>
              <a:t>Береги наш каравай</a:t>
            </a:r>
            <a:endParaRPr lang="ru-RU" sz="4000" dirty="0" smtClean="0"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solidFill>
                  <a:srgbClr val="303F50"/>
                </a:solidFill>
                <a:ea typeface="Times New Roman" pitchFamily="18" charset="0"/>
                <a:cs typeface="Arial" pitchFamily="34" charset="0"/>
              </a:rPr>
              <a:t>Он трудом добыт</a:t>
            </a:r>
            <a:endParaRPr lang="ru-RU" sz="4000" dirty="0" smtClean="0"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solidFill>
                  <a:srgbClr val="303F50"/>
                </a:solidFill>
                <a:ea typeface="Times New Roman" pitchFamily="18" charset="0"/>
                <a:cs typeface="Arial" pitchFamily="34" charset="0"/>
              </a:rPr>
              <a:t>Чтобы ты был сыт</a:t>
            </a:r>
            <a:endParaRPr lang="ru-RU" sz="4000" dirty="0" smtClean="0"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solidFill>
                  <a:srgbClr val="303F50"/>
                </a:solidFill>
                <a:ea typeface="Times New Roman" pitchFamily="18" charset="0"/>
                <a:cs typeface="Arial" pitchFamily="34" charset="0"/>
              </a:rPr>
              <a:t>Каравай, </a:t>
            </a:r>
            <a:r>
              <a:rPr lang="ru-RU" sz="4000" dirty="0" smtClean="0">
                <a:solidFill>
                  <a:srgbClr val="303F50"/>
                </a:solidFill>
                <a:ea typeface="Times New Roman" pitchFamily="18" charset="0"/>
                <a:cs typeface="Arial" pitchFamily="34" charset="0"/>
              </a:rPr>
              <a:t>каравай, веселее </a:t>
            </a:r>
            <a:r>
              <a:rPr lang="ru-RU" sz="4000" dirty="0" smtClean="0">
                <a:solidFill>
                  <a:srgbClr val="303F50"/>
                </a:solidFill>
                <a:ea typeface="Times New Roman" pitchFamily="18" charset="0"/>
                <a:cs typeface="Arial" pitchFamily="34" charset="0"/>
              </a:rPr>
              <a:t>запевай.</a:t>
            </a:r>
            <a:endParaRPr lang="ru-RU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320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ru-RU" sz="6000" b="1" i="1" dirty="0" smtClean="0">
                <a:solidFill>
                  <a:srgbClr val="FF0000"/>
                </a:solidFill>
                <a:latin typeface="+mn-lt"/>
              </a:rPr>
              <a:t>Спасибо за внимание!!!</a:t>
            </a:r>
            <a:endParaRPr lang="ru-RU" sz="6000" b="1" i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3" name="Рисунок 2" descr="дети.jpg"/>
          <p:cNvPicPr>
            <a:picLocks noChangeAspect="1"/>
          </p:cNvPicPr>
          <p:nvPr/>
        </p:nvPicPr>
        <p:blipFill>
          <a:blip r:embed="rId2"/>
          <a:srcRect t="2062" r="47070" b="55859"/>
          <a:stretch>
            <a:fillRect/>
          </a:stretch>
        </p:blipFill>
        <p:spPr>
          <a:xfrm>
            <a:off x="1214414" y="1214422"/>
            <a:ext cx="5929354" cy="437300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.jpg"/>
          <p:cNvPicPr>
            <a:picLocks noChangeAspect="1"/>
          </p:cNvPicPr>
          <p:nvPr/>
        </p:nvPicPr>
        <p:blipFill>
          <a:blip r:embed="rId2"/>
          <a:srcRect l="37358" t="7291" r="37393" b="45833"/>
          <a:stretch>
            <a:fillRect/>
          </a:stretch>
        </p:blipFill>
        <p:spPr>
          <a:xfrm>
            <a:off x="0" y="2928934"/>
            <a:ext cx="2000232" cy="342902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428728" y="0"/>
            <a:ext cx="592935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u="sng" dirty="0" err="1" smtClean="0">
                <a:solidFill>
                  <a:srgbClr val="FF0000"/>
                </a:solidFill>
              </a:rPr>
              <a:t>Физминутка</a:t>
            </a:r>
            <a:r>
              <a:rPr lang="ru-RU" sz="2800" b="1" i="1" u="sng" dirty="0" smtClean="0">
                <a:solidFill>
                  <a:srgbClr val="FF0000"/>
                </a:solidFill>
              </a:rPr>
              <a:t> «Растим хлеб»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А </a:t>
            </a:r>
            <a:r>
              <a:rPr lang="ru-RU" sz="2800" dirty="0" smtClean="0"/>
              <a:t>мы пашенку пахали</a:t>
            </a:r>
          </a:p>
          <a:p>
            <a:pPr algn="ctr"/>
            <a:r>
              <a:rPr lang="ru-RU" sz="2800" dirty="0" smtClean="0"/>
              <a:t>Глубокие борозды махали</a:t>
            </a:r>
          </a:p>
          <a:p>
            <a:pPr algn="ctr"/>
            <a:r>
              <a:rPr lang="ru-RU" sz="2800" dirty="0" smtClean="0"/>
              <a:t>Борозды глубокие, полосы широкие.</a:t>
            </a:r>
          </a:p>
          <a:p>
            <a:pPr algn="ctr"/>
            <a:r>
              <a:rPr lang="ru-RU" sz="2800" dirty="0" smtClean="0"/>
              <a:t>Сеем, сеем </a:t>
            </a:r>
            <a:r>
              <a:rPr lang="ru-RU" sz="2800" dirty="0" err="1" smtClean="0"/>
              <a:t>посеваем</a:t>
            </a:r>
            <a:endParaRPr lang="ru-RU" sz="2800" dirty="0" smtClean="0"/>
          </a:p>
          <a:p>
            <a:pPr algn="ctr"/>
            <a:r>
              <a:rPr lang="ru-RU" sz="2800" dirty="0" smtClean="0"/>
              <a:t>Зерно в пашенку бросаем</a:t>
            </a:r>
          </a:p>
          <a:p>
            <a:pPr algn="ctr"/>
            <a:r>
              <a:rPr lang="ru-RU" sz="2800" dirty="0" smtClean="0"/>
              <a:t>В землю тёплую уйдите</a:t>
            </a:r>
          </a:p>
          <a:p>
            <a:pPr algn="ctr"/>
            <a:r>
              <a:rPr lang="ru-RU" sz="2800" dirty="0" smtClean="0"/>
              <a:t>К солнцу колосом взойдите.</a:t>
            </a:r>
          </a:p>
          <a:p>
            <a:pPr algn="ctr"/>
            <a:r>
              <a:rPr lang="ru-RU" sz="2800" dirty="0" smtClean="0"/>
              <a:t>А мы жнецы молодые,</a:t>
            </a:r>
          </a:p>
          <a:p>
            <a:pPr algn="ctr"/>
            <a:r>
              <a:rPr lang="ru-RU" sz="2800" dirty="0" smtClean="0"/>
              <a:t>У нас серпы золотые.</a:t>
            </a:r>
          </a:p>
          <a:p>
            <a:pPr algn="ctr"/>
            <a:r>
              <a:rPr lang="ru-RU" sz="2800" dirty="0" smtClean="0"/>
              <a:t>Мы жито жали, на межу клали</a:t>
            </a:r>
          </a:p>
          <a:p>
            <a:pPr algn="ctr"/>
            <a:r>
              <a:rPr lang="ru-RU" sz="2800" dirty="0" smtClean="0"/>
              <a:t>В поле стогами, на стол пирогами.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.jpg"/>
          <p:cNvPicPr>
            <a:picLocks noChangeAspect="1"/>
          </p:cNvPicPr>
          <p:nvPr/>
        </p:nvPicPr>
        <p:blipFill>
          <a:blip r:embed="rId2"/>
          <a:srcRect l="5177" t="8333" r="63792" b="45833"/>
          <a:stretch>
            <a:fillRect/>
          </a:stretch>
        </p:blipFill>
        <p:spPr>
          <a:xfrm>
            <a:off x="0" y="3357562"/>
            <a:ext cx="1928826" cy="3143272"/>
          </a:xfrm>
          <a:prstGeom prst="rect">
            <a:avLst/>
          </a:prstGeom>
        </p:spPr>
      </p:pic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/>
          <a:srcRect l="63792" t="8333" r="5177" b="45833"/>
          <a:stretch>
            <a:fillRect/>
          </a:stretch>
        </p:blipFill>
        <p:spPr>
          <a:xfrm>
            <a:off x="6286512" y="1928802"/>
            <a:ext cx="1928826" cy="314327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3337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u="sng" dirty="0" smtClean="0">
                <a:solidFill>
                  <a:srgbClr val="FF0000"/>
                </a:solidFill>
              </a:rPr>
              <a:t>Физкультминутка «Хлебопек»</a:t>
            </a:r>
          </a:p>
          <a:p>
            <a:pPr lvl="0" indent="333375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100" dirty="0" smtClean="0">
              <a:ea typeface="Times New Roman" pitchFamily="18" charset="0"/>
              <a:cs typeface="Arial" pitchFamily="34" charset="0"/>
            </a:endParaRPr>
          </a:p>
          <a:p>
            <a:pPr lvl="0" indent="33337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ea typeface="Times New Roman" pitchFamily="18" charset="0"/>
                <a:cs typeface="Arial" pitchFamily="34" charset="0"/>
              </a:rPr>
              <a:t>Булка </a:t>
            </a:r>
            <a:r>
              <a:rPr lang="ru-RU" sz="4000" dirty="0" smtClean="0">
                <a:ea typeface="Times New Roman" pitchFamily="18" charset="0"/>
                <a:cs typeface="Arial" pitchFamily="34" charset="0"/>
              </a:rPr>
              <a:t>колосом росла – </a:t>
            </a:r>
            <a:r>
              <a:rPr lang="ru-RU" sz="4000" dirty="0" smtClean="0">
                <a:solidFill>
                  <a:srgbClr val="00B0F0"/>
                </a:solidFill>
                <a:ea typeface="Times New Roman" pitchFamily="18" charset="0"/>
                <a:cs typeface="Arial" pitchFamily="34" charset="0"/>
              </a:rPr>
              <a:t>дети поднимают </a:t>
            </a:r>
            <a:r>
              <a:rPr lang="ru-RU" sz="4000" dirty="0" smtClean="0">
                <a:solidFill>
                  <a:srgbClr val="00B0F0"/>
                </a:solidFill>
                <a:ea typeface="Times New Roman" pitchFamily="18" charset="0"/>
                <a:cs typeface="Arial" pitchFamily="34" charset="0"/>
              </a:rPr>
              <a:t>руки вверх, покачивают ими влево – вправо.</a:t>
            </a:r>
            <a:endParaRPr lang="ru-RU" sz="4000" dirty="0" smtClean="0">
              <a:solidFill>
                <a:srgbClr val="00B0F0"/>
              </a:solidFill>
              <a:ea typeface="Times New Roman" pitchFamily="18" charset="0"/>
              <a:cs typeface="Arial" pitchFamily="34" charset="0"/>
            </a:endParaRPr>
          </a:p>
          <a:p>
            <a:pPr lvl="0" indent="33337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ea typeface="Times New Roman" pitchFamily="18" charset="0"/>
                <a:cs typeface="Arial" pitchFamily="34" charset="0"/>
              </a:rPr>
              <a:t> Зерном </a:t>
            </a:r>
            <a:r>
              <a:rPr lang="ru-RU" sz="4000" dirty="0" smtClean="0">
                <a:ea typeface="Times New Roman" pitchFamily="18" charset="0"/>
                <a:cs typeface="Arial" pitchFamily="34" charset="0"/>
              </a:rPr>
              <a:t>под </a:t>
            </a:r>
            <a:r>
              <a:rPr lang="ru-RU" sz="4000" dirty="0" smtClean="0">
                <a:ea typeface="Times New Roman" pitchFamily="18" charset="0"/>
                <a:cs typeface="Arial" pitchFamily="34" charset="0"/>
              </a:rPr>
              <a:t>жерновом была – </a:t>
            </a:r>
            <a:r>
              <a:rPr lang="ru-RU" sz="4000" dirty="0" smtClean="0">
                <a:solidFill>
                  <a:srgbClr val="00B0F0"/>
                </a:solidFill>
                <a:ea typeface="Times New Roman" pitchFamily="18" charset="0"/>
                <a:cs typeface="Arial" pitchFamily="34" charset="0"/>
              </a:rPr>
              <a:t>имитируют «Кормление птиц».</a:t>
            </a:r>
          </a:p>
          <a:p>
            <a:pPr lvl="0" indent="33337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ea typeface="Times New Roman" pitchFamily="18" charset="0"/>
                <a:cs typeface="Arial" pitchFamily="34" charset="0"/>
              </a:rPr>
              <a:t>А в печи её испек – </a:t>
            </a:r>
            <a:r>
              <a:rPr lang="ru-RU" sz="4000" dirty="0" smtClean="0">
                <a:solidFill>
                  <a:srgbClr val="00B0F0"/>
                </a:solidFill>
                <a:ea typeface="Times New Roman" pitchFamily="18" charset="0"/>
                <a:cs typeface="Arial" pitchFamily="34" charset="0"/>
              </a:rPr>
              <a:t>хлопают одной округлой ладошкой по другой.</a:t>
            </a:r>
          </a:p>
          <a:p>
            <a:pPr lvl="0" indent="33337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ea typeface="Times New Roman" pitchFamily="18" charset="0"/>
                <a:cs typeface="Arial" pitchFamily="34" charset="0"/>
              </a:rPr>
              <a:t> Добрый мастер – хлебопёк – </a:t>
            </a:r>
            <a:r>
              <a:rPr lang="ru-RU" sz="4000" dirty="0" smtClean="0">
                <a:solidFill>
                  <a:srgbClr val="00B0F0"/>
                </a:solidFill>
                <a:ea typeface="Times New Roman" pitchFamily="18" charset="0"/>
                <a:cs typeface="Arial" pitchFamily="34" charset="0"/>
              </a:rPr>
              <a:t>поднимают большие пальцы рук.</a:t>
            </a:r>
            <a:endParaRPr lang="ru-RU" sz="4000" dirty="0" smtClean="0">
              <a:solidFill>
                <a:srgbClr val="00B0F0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u="sng" dirty="0" smtClean="0">
                <a:solidFill>
                  <a:srgbClr val="FF0000"/>
                </a:solidFill>
              </a:rPr>
              <a:t>Пальчиковая гимнастика «Откуда хлеб пришел»</a:t>
            </a:r>
          </a:p>
          <a:p>
            <a:pPr algn="ctr"/>
            <a:r>
              <a:rPr lang="ru-RU" sz="2500" dirty="0" smtClean="0"/>
              <a:t>К Жене гости </a:t>
            </a:r>
            <a:r>
              <a:rPr lang="ru-RU" sz="2500" dirty="0" smtClean="0"/>
              <a:t>прибежали – </a:t>
            </a: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</a:rPr>
              <a:t>Пальцы </a:t>
            </a: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</a:rPr>
              <a:t>бегут по столу.</a:t>
            </a:r>
          </a:p>
          <a:p>
            <a:pPr algn="ctr"/>
            <a:r>
              <a:rPr lang="ru-RU" sz="2500" dirty="0" smtClean="0"/>
              <a:t>Все друг другу руки </a:t>
            </a:r>
            <a:r>
              <a:rPr lang="ru-RU" sz="2500" dirty="0" smtClean="0"/>
              <a:t>жали – </a:t>
            </a: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</a:rPr>
              <a:t>Рукопожатие</a:t>
            </a: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algn="ctr"/>
            <a:r>
              <a:rPr lang="ru-RU" sz="2500" dirty="0" smtClean="0"/>
              <a:t>Здравствуй, </a:t>
            </a:r>
            <a:r>
              <a:rPr lang="ru-RU" sz="2500" dirty="0" smtClean="0"/>
              <a:t>Жора! </a:t>
            </a:r>
            <a:r>
              <a:rPr lang="ru-RU" sz="2500" dirty="0" smtClean="0"/>
              <a:t>Здравствуй, Жанна!</a:t>
            </a:r>
            <a:r>
              <a:rPr lang="ru-RU" sz="2500" dirty="0" smtClean="0"/>
              <a:t>– </a:t>
            </a: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</a:rPr>
              <a:t>Пальцы </a:t>
            </a: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</a:rPr>
              <a:t>по очереди </a:t>
            </a: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</a:rPr>
              <a:t>здороваются с большими </a:t>
            </a: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</a:rPr>
              <a:t>пальцами обеих рук.</a:t>
            </a:r>
          </a:p>
          <a:p>
            <a:pPr algn="ctr"/>
            <a:r>
              <a:rPr lang="ru-RU" sz="2500" dirty="0" smtClean="0"/>
              <a:t>Рад, </a:t>
            </a:r>
            <a:r>
              <a:rPr lang="ru-RU" sz="2500" dirty="0" smtClean="0"/>
              <a:t>Серёжа! Рад</a:t>
            </a:r>
            <a:r>
              <a:rPr lang="ru-RU" sz="2500" dirty="0" smtClean="0"/>
              <a:t>, </a:t>
            </a:r>
            <a:r>
              <a:rPr lang="ru-RU" sz="2500" dirty="0" err="1" smtClean="0"/>
              <a:t>Снежана</a:t>
            </a:r>
            <a:r>
              <a:rPr lang="ru-RU" sz="2500" dirty="0" smtClean="0"/>
              <a:t>!</a:t>
            </a:r>
          </a:p>
          <a:p>
            <a:pPr algn="ctr"/>
            <a:r>
              <a:rPr lang="ru-RU" sz="2500" dirty="0" smtClean="0"/>
              <a:t>Не хотите ль </a:t>
            </a:r>
            <a:r>
              <a:rPr lang="ru-RU" sz="2500" dirty="0" smtClean="0"/>
              <a:t>пирожок? – </a:t>
            </a: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</a:rPr>
              <a:t>Из </a:t>
            </a: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</a:rPr>
              <a:t>ладоней сложить пирожок.</a:t>
            </a:r>
          </a:p>
          <a:p>
            <a:pPr algn="ctr"/>
            <a:r>
              <a:rPr lang="ru-RU" sz="2500" dirty="0" smtClean="0"/>
              <a:t>Может, </a:t>
            </a:r>
            <a:r>
              <a:rPr lang="ru-RU" sz="2500" dirty="0" smtClean="0"/>
              <a:t>коржик? – </a:t>
            </a: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</a:rPr>
              <a:t>Показать </a:t>
            </a: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</a:rPr>
              <a:t>раскрытые ладони</a:t>
            </a:r>
            <a:r>
              <a:rPr lang="ru-RU" sz="2500" dirty="0" smtClean="0"/>
              <a:t>.</a:t>
            </a:r>
          </a:p>
          <a:p>
            <a:pPr algn="ctr"/>
            <a:r>
              <a:rPr lang="ru-RU" sz="2500" dirty="0" smtClean="0"/>
              <a:t>Иль, рожок</a:t>
            </a:r>
            <a:r>
              <a:rPr lang="ru-RU" sz="2500" dirty="0" smtClean="0"/>
              <a:t>? – </a:t>
            </a: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</a:rPr>
              <a:t>Пальцы </a:t>
            </a: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</a:rPr>
              <a:t>сложить в виде рожка.</a:t>
            </a:r>
          </a:p>
          <a:p>
            <a:pPr algn="ctr"/>
            <a:r>
              <a:rPr lang="ru-RU" sz="2500" dirty="0" smtClean="0"/>
              <a:t>Вот драже вам на </a:t>
            </a:r>
            <a:r>
              <a:rPr lang="ru-RU" sz="2500" dirty="0" smtClean="0"/>
              <a:t>ладошку</a:t>
            </a:r>
            <a:r>
              <a:rPr lang="ru-RU" sz="2500" dirty="0" smtClean="0"/>
              <a:t> </a:t>
            </a:r>
            <a:r>
              <a:rPr lang="ru-RU" sz="2500" dirty="0" smtClean="0"/>
              <a:t>– </a:t>
            </a: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</a:rPr>
              <a:t>Постучать </a:t>
            </a: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</a:rPr>
              <a:t>по ладони одной руки кончиками пальцев другой </a:t>
            </a: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</a:rPr>
              <a:t>руки.</a:t>
            </a:r>
            <a:endParaRPr lang="ru-RU" sz="25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2500" dirty="0" smtClean="0"/>
              <a:t>Всё берите </a:t>
            </a:r>
            <a:r>
              <a:rPr lang="ru-RU" sz="2500" dirty="0" smtClean="0"/>
              <a:t>понемножку – </a:t>
            </a: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</a:rPr>
              <a:t>Двумя </a:t>
            </a: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</a:rPr>
              <a:t>пальцами – большим и указательным, большим и средним и т. д. – осторожно брать </a:t>
            </a: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</a:rPr>
              <a:t>драже.</a:t>
            </a:r>
            <a:endParaRPr lang="ru-RU" sz="25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2500" dirty="0" smtClean="0"/>
              <a:t>С ручек все стряхнули </a:t>
            </a:r>
            <a:r>
              <a:rPr lang="ru-RU" sz="2500" dirty="0" smtClean="0"/>
              <a:t>крошки – </a:t>
            </a: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</a:rPr>
              <a:t>Энергично встряхнуть </a:t>
            </a: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</a:rPr>
              <a:t>кистями рук.</a:t>
            </a:r>
          </a:p>
          <a:p>
            <a:pPr algn="ctr"/>
            <a:r>
              <a:rPr lang="ru-RU" sz="2500" dirty="0" smtClean="0"/>
              <a:t>И захлопали в </a:t>
            </a:r>
            <a:r>
              <a:rPr lang="ru-RU" sz="2500" dirty="0" smtClean="0"/>
              <a:t>ладошки – </a:t>
            </a: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</a:rPr>
              <a:t>Похлопать </a:t>
            </a: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</a:rPr>
              <a:t>в ладоши.</a:t>
            </a:r>
            <a:endParaRPr lang="ru-RU" sz="25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u="sng" dirty="0" smtClean="0">
                <a:solidFill>
                  <a:srgbClr val="FF0000"/>
                </a:solidFill>
              </a:rPr>
              <a:t>Пальчиковая гимнастика </a:t>
            </a:r>
            <a:r>
              <a:rPr lang="ru-RU" sz="3600" b="1" i="1" u="sng" dirty="0" smtClean="0">
                <a:solidFill>
                  <a:srgbClr val="FF0000"/>
                </a:solidFill>
              </a:rPr>
              <a:t>«Помощник»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ea typeface="Times New Roman" pitchFamily="18" charset="0"/>
                <a:cs typeface="Arial" pitchFamily="34" charset="0"/>
              </a:rPr>
              <a:t>- Топором дрова колю – 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ea typeface="Times New Roman" pitchFamily="18" charset="0"/>
                <a:cs typeface="Arial" pitchFamily="34" charset="0"/>
              </a:rPr>
              <a:t>имитировать действия топора, двигать вместе ладошками вверх-вниз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ea typeface="Times New Roman" pitchFamily="18" charset="0"/>
                <a:cs typeface="Arial" pitchFamily="34" charset="0"/>
              </a:rPr>
              <a:t>- А потом пилой пилю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rgbClr val="444444"/>
                </a:solidFill>
                <a:effectLst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ea typeface="Times New Roman" pitchFamily="18" charset="0"/>
                <a:cs typeface="Arial" pitchFamily="34" charset="0"/>
              </a:rPr>
              <a:t>имитировать действия пилы, двигать вместе ладошками вперед – назад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ea typeface="Times New Roman" pitchFamily="18" charset="0"/>
                <a:cs typeface="Arial" pitchFamily="34" charset="0"/>
              </a:rPr>
              <a:t>- Отнесу их бабушке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rgbClr val="444444"/>
                </a:solidFill>
                <a:effectLst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ea typeface="Times New Roman" pitchFamily="18" charset="0"/>
                <a:cs typeface="Arial" pitchFamily="34" charset="0"/>
              </a:rPr>
              <a:t>показать ладоши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ea typeface="Times New Roman" pitchFamily="18" charset="0"/>
                <a:cs typeface="Arial" pitchFamily="34" charset="0"/>
              </a:rPr>
              <a:t>- Чтоб испечь оладушки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rgbClr val="444444"/>
                </a:solidFill>
                <a:effectLst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ea typeface="Times New Roman" pitchFamily="18" charset="0"/>
                <a:cs typeface="Arial" pitchFamily="34" charset="0"/>
              </a:rPr>
              <a:t>похлопать ладонями друг о друга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400" b="1" i="1" u="sng" dirty="0" smtClean="0">
                <a:solidFill>
                  <a:srgbClr val="FF0000"/>
                </a:solidFill>
              </a:rPr>
              <a:t>Пальчиковая гимнастика </a:t>
            </a:r>
            <a:r>
              <a:rPr lang="ru-RU" sz="4400" b="1" i="1" u="sng" dirty="0" smtClean="0">
                <a:solidFill>
                  <a:srgbClr val="FF0000"/>
                </a:solidFill>
              </a:rPr>
              <a:t>«Дом»</a:t>
            </a:r>
            <a:r>
              <a:rPr lang="ru-RU" sz="4400" dirty="0" smtClean="0">
                <a:solidFill>
                  <a:srgbClr val="444444"/>
                </a:solidFill>
                <a:ea typeface="Times New Roman" pitchFamily="18" charset="0"/>
                <a:cs typeface="Arial" pitchFamily="34" charset="0"/>
              </a:rPr>
              <a:t/>
            </a:r>
            <a:br>
              <a:rPr lang="ru-RU" sz="4400" dirty="0" smtClean="0">
                <a:solidFill>
                  <a:srgbClr val="444444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4400" dirty="0" smtClean="0">
                <a:solidFill>
                  <a:srgbClr val="444444"/>
                </a:solidFill>
                <a:ea typeface="Times New Roman" pitchFamily="18" charset="0"/>
                <a:cs typeface="Arial" pitchFamily="34" charset="0"/>
              </a:rPr>
              <a:t>- </a:t>
            </a:r>
            <a:r>
              <a:rPr lang="ru-RU" sz="4400" dirty="0" smtClean="0">
                <a:solidFill>
                  <a:srgbClr val="444444"/>
                </a:solidFill>
                <a:ea typeface="Times New Roman" pitchFamily="18" charset="0"/>
                <a:cs typeface="Arial" pitchFamily="34" charset="0"/>
              </a:rPr>
              <a:t>Молоточком я </a:t>
            </a:r>
            <a:r>
              <a:rPr lang="ru-RU" sz="4400" dirty="0" smtClean="0">
                <a:solidFill>
                  <a:srgbClr val="444444"/>
                </a:solidFill>
                <a:ea typeface="Times New Roman" pitchFamily="18" charset="0"/>
                <a:cs typeface="Arial" pitchFamily="34" charset="0"/>
              </a:rPr>
              <a:t>стучу – </a:t>
            </a:r>
            <a:r>
              <a:rPr lang="ru-RU" sz="4400" dirty="0" smtClean="0">
                <a:solidFill>
                  <a:srgbClr val="444444"/>
                </a:solidFill>
                <a:ea typeface="Times New Roman" pitchFamily="18" charset="0"/>
                <a:cs typeface="Arial" pitchFamily="34" charset="0"/>
              </a:rPr>
              <a:t/>
            </a:r>
            <a:br>
              <a:rPr lang="ru-RU" sz="4400" dirty="0" smtClean="0">
                <a:solidFill>
                  <a:srgbClr val="444444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4400" dirty="0" smtClean="0">
                <a:solidFill>
                  <a:srgbClr val="00B0F0"/>
                </a:solidFill>
                <a:ea typeface="Times New Roman" pitchFamily="18" charset="0"/>
                <a:cs typeface="Arial" pitchFamily="34" charset="0"/>
              </a:rPr>
              <a:t>постукивать кулачками друг о друга</a:t>
            </a:r>
            <a:r>
              <a:rPr lang="ru-RU" sz="4400" dirty="0" smtClean="0">
                <a:solidFill>
                  <a:srgbClr val="444444"/>
                </a:solidFill>
                <a:ea typeface="Times New Roman" pitchFamily="18" charset="0"/>
                <a:cs typeface="Arial" pitchFamily="34" charset="0"/>
              </a:rPr>
              <a:t/>
            </a:r>
            <a:br>
              <a:rPr lang="ru-RU" sz="4400" dirty="0" smtClean="0">
                <a:solidFill>
                  <a:srgbClr val="444444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4400" dirty="0" smtClean="0">
                <a:solidFill>
                  <a:srgbClr val="444444"/>
                </a:solidFill>
                <a:ea typeface="Times New Roman" pitchFamily="18" charset="0"/>
                <a:cs typeface="Arial" pitchFamily="34" charset="0"/>
              </a:rPr>
              <a:t>- Дом построить я </a:t>
            </a:r>
            <a:r>
              <a:rPr lang="ru-RU" sz="4400" dirty="0" smtClean="0">
                <a:solidFill>
                  <a:srgbClr val="444444"/>
                </a:solidFill>
                <a:ea typeface="Times New Roman" pitchFamily="18" charset="0"/>
                <a:cs typeface="Arial" pitchFamily="34" charset="0"/>
              </a:rPr>
              <a:t>хочу – </a:t>
            </a:r>
            <a:r>
              <a:rPr lang="ru-RU" sz="4400" dirty="0" smtClean="0">
                <a:solidFill>
                  <a:srgbClr val="444444"/>
                </a:solidFill>
                <a:ea typeface="Times New Roman" pitchFamily="18" charset="0"/>
                <a:cs typeface="Arial" pitchFamily="34" charset="0"/>
              </a:rPr>
              <a:t/>
            </a:r>
            <a:br>
              <a:rPr lang="ru-RU" sz="4400" dirty="0" smtClean="0">
                <a:solidFill>
                  <a:srgbClr val="444444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4400" dirty="0" smtClean="0">
                <a:solidFill>
                  <a:srgbClr val="00B0F0"/>
                </a:solidFill>
                <a:ea typeface="Times New Roman" pitchFamily="18" charset="0"/>
                <a:cs typeface="Arial" pitchFamily="34" charset="0"/>
              </a:rPr>
              <a:t>соединить кончики пальцев обеих рук</a:t>
            </a:r>
            <a:r>
              <a:rPr lang="ru-RU" sz="4400" dirty="0" smtClean="0">
                <a:solidFill>
                  <a:srgbClr val="444444"/>
                </a:solidFill>
                <a:ea typeface="Times New Roman" pitchFamily="18" charset="0"/>
                <a:cs typeface="Arial" pitchFamily="34" charset="0"/>
              </a:rPr>
              <a:t/>
            </a:r>
            <a:br>
              <a:rPr lang="ru-RU" sz="4400" dirty="0" smtClean="0">
                <a:solidFill>
                  <a:srgbClr val="444444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4400" dirty="0" smtClean="0">
                <a:solidFill>
                  <a:srgbClr val="444444"/>
                </a:solidFill>
                <a:ea typeface="Times New Roman" pitchFamily="18" charset="0"/>
                <a:cs typeface="Arial" pitchFamily="34" charset="0"/>
              </a:rPr>
              <a:t>- Строю я высокий </a:t>
            </a:r>
            <a:r>
              <a:rPr lang="ru-RU" sz="4400" dirty="0" smtClean="0">
                <a:solidFill>
                  <a:srgbClr val="444444"/>
                </a:solidFill>
                <a:ea typeface="Times New Roman" pitchFamily="18" charset="0"/>
                <a:cs typeface="Arial" pitchFamily="34" charset="0"/>
              </a:rPr>
              <a:t>дом – </a:t>
            </a:r>
            <a:r>
              <a:rPr lang="ru-RU" sz="4400" dirty="0" smtClean="0">
                <a:solidFill>
                  <a:srgbClr val="444444"/>
                </a:solidFill>
                <a:ea typeface="Times New Roman" pitchFamily="18" charset="0"/>
                <a:cs typeface="Arial" pitchFamily="34" charset="0"/>
              </a:rPr>
              <a:t/>
            </a:r>
            <a:br>
              <a:rPr lang="ru-RU" sz="4400" dirty="0" smtClean="0">
                <a:solidFill>
                  <a:srgbClr val="444444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4400" dirty="0" smtClean="0">
                <a:solidFill>
                  <a:srgbClr val="00B0F0"/>
                </a:solidFill>
                <a:ea typeface="Times New Roman" pitchFamily="18" charset="0"/>
                <a:cs typeface="Arial" pitchFamily="34" charset="0"/>
              </a:rPr>
              <a:t>поднять выпрямленные ладони вверх</a:t>
            </a:r>
            <a:br>
              <a:rPr lang="ru-RU" sz="4400" dirty="0" smtClean="0">
                <a:solidFill>
                  <a:srgbClr val="00B0F0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4400" dirty="0" smtClean="0">
                <a:solidFill>
                  <a:srgbClr val="444444"/>
                </a:solidFill>
                <a:ea typeface="Times New Roman" pitchFamily="18" charset="0"/>
                <a:cs typeface="Arial" pitchFamily="34" charset="0"/>
              </a:rPr>
              <a:t>- Буду жить я в доме </a:t>
            </a:r>
            <a:r>
              <a:rPr lang="ru-RU" sz="4400" dirty="0" smtClean="0">
                <a:solidFill>
                  <a:srgbClr val="444444"/>
                </a:solidFill>
                <a:ea typeface="Times New Roman" pitchFamily="18" charset="0"/>
                <a:cs typeface="Arial" pitchFamily="34" charset="0"/>
              </a:rPr>
              <a:t>том – </a:t>
            </a:r>
            <a:r>
              <a:rPr lang="ru-RU" sz="4400" dirty="0" smtClean="0">
                <a:solidFill>
                  <a:srgbClr val="444444"/>
                </a:solidFill>
                <a:ea typeface="Times New Roman" pitchFamily="18" charset="0"/>
                <a:cs typeface="Arial" pitchFamily="34" charset="0"/>
              </a:rPr>
              <a:t/>
            </a:r>
            <a:br>
              <a:rPr lang="ru-RU" sz="4400" dirty="0" smtClean="0">
                <a:solidFill>
                  <a:srgbClr val="444444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4400" dirty="0" smtClean="0">
                <a:solidFill>
                  <a:srgbClr val="00B0F0"/>
                </a:solidFill>
                <a:ea typeface="Times New Roman" pitchFamily="18" charset="0"/>
                <a:cs typeface="Arial" pitchFamily="34" charset="0"/>
              </a:rPr>
              <a:t>похлопать ладонями</a:t>
            </a:r>
            <a:endParaRPr lang="ru-RU" sz="4400" dirty="0" smtClean="0">
              <a:solidFill>
                <a:srgbClr val="00B0F0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u="sng" dirty="0" smtClean="0">
                <a:solidFill>
                  <a:srgbClr val="FF0000"/>
                </a:solidFill>
              </a:rPr>
              <a:t>Пальчиковая гимнастика </a:t>
            </a:r>
            <a:r>
              <a:rPr lang="ru-RU" sz="3200" b="1" i="1" u="sng" dirty="0" smtClean="0">
                <a:solidFill>
                  <a:srgbClr val="FF0000"/>
                </a:solidFill>
              </a:rPr>
              <a:t>«Тесто»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ea typeface="Times New Roman" pitchFamily="18" charset="0"/>
                <a:cs typeface="Arial" pitchFamily="34" charset="0"/>
              </a:rPr>
              <a:t>- Тесто ручками помнем – 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ea typeface="Times New Roman" pitchFamily="18" charset="0"/>
                <a:cs typeface="Arial" pitchFamily="34" charset="0"/>
              </a:rPr>
              <a:t>сжимаем и разжимаем пальчики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ea typeface="Times New Roman" pitchFamily="18" charset="0"/>
                <a:cs typeface="Arial" pitchFamily="34" charset="0"/>
              </a:rPr>
              <a:t>- Сладкий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ea typeface="Times New Roman" pitchFamily="18" charset="0"/>
                <a:cs typeface="Arial" pitchFamily="34" charset="0"/>
              </a:rPr>
              <a:t>тортик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ea typeface="Times New Roman" pitchFamily="18" charset="0"/>
                <a:cs typeface="Arial" pitchFamily="34" charset="0"/>
              </a:rPr>
              <a:t> испечем – 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ea typeface="Times New Roman" pitchFamily="18" charset="0"/>
                <a:cs typeface="Arial" pitchFamily="34" charset="0"/>
              </a:rPr>
              <a:t>как будто мнем тесто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ea typeface="Times New Roman" pitchFamily="18" charset="0"/>
                <a:cs typeface="Arial" pitchFamily="34" charset="0"/>
              </a:rPr>
              <a:t>- Серединку смажем джемом – 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ea typeface="Times New Roman" pitchFamily="18" charset="0"/>
                <a:cs typeface="Arial" pitchFamily="34" charset="0"/>
              </a:rPr>
              <a:t>круговые движения ладошками по плоскости стола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ea typeface="Times New Roman" pitchFamily="18" charset="0"/>
                <a:cs typeface="Arial" pitchFamily="34" charset="0"/>
              </a:rPr>
              <a:t>- А верхушку сладким кремом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ea typeface="Times New Roman" pitchFamily="18" charset="0"/>
                <a:cs typeface="Arial" pitchFamily="34" charset="0"/>
              </a:rPr>
              <a:t>- И кокосовую крошкой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ea typeface="Times New Roman" pitchFamily="18" charset="0"/>
                <a:cs typeface="Arial" pitchFamily="34" charset="0"/>
              </a:rPr>
              <a:t>- Мы присыплем торт немножко – 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ea typeface="Times New Roman" pitchFamily="18" charset="0"/>
                <a:cs typeface="Arial" pitchFamily="34" charset="0"/>
              </a:rPr>
              <a:t>сыплем "крошку" пальчиками обеих рук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ea typeface="Times New Roman" pitchFamily="18" charset="0"/>
                <a:cs typeface="Arial" pitchFamily="34" charset="0"/>
              </a:rPr>
              <a:t>- А потом заварим чай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ea typeface="Times New Roman" pitchFamily="18" charset="0"/>
                <a:cs typeface="Arial" pitchFamily="34" charset="0"/>
              </a:rPr>
              <a:t>- В гости друг – друга приглашай.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667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3200" b="1" i="1" u="sng" dirty="0" smtClean="0">
                <a:solidFill>
                  <a:srgbClr val="FF0000"/>
                </a:solidFill>
              </a:rPr>
              <a:t> Пальчиковая гимнастика </a:t>
            </a:r>
            <a:endParaRPr lang="ru-RU" sz="3200" b="1" i="1" u="sng" dirty="0" smtClean="0">
              <a:solidFill>
                <a:srgbClr val="FF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Arial" pitchFamily="34" charset="0"/>
              </a:rPr>
              <a:t>А из теста мы слепили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Arial" pitchFamily="34" charset="0"/>
              </a:rPr>
              <a:t> – </a:t>
            </a:r>
            <a:r>
              <a:rPr lang="ru-RU" sz="3600" dirty="0" smtClean="0">
                <a:solidFill>
                  <a:srgbClr val="00B0F0"/>
                </a:solidFill>
                <a:ea typeface="Times New Roman" pitchFamily="18" charset="0"/>
                <a:cs typeface="Arial" pitchFamily="34" charset="0"/>
              </a:rPr>
              <a:t>Сжимают </a:t>
            </a:r>
            <a:r>
              <a:rPr lang="ru-RU" sz="3600" dirty="0" smtClean="0">
                <a:solidFill>
                  <a:srgbClr val="00B0F0"/>
                </a:solidFill>
                <a:ea typeface="Times New Roman" pitchFamily="18" charset="0"/>
                <a:cs typeface="Arial" pitchFamily="34" charset="0"/>
              </a:rPr>
              <a:t>и разжимают пальчики</a:t>
            </a:r>
            <a:r>
              <a:rPr lang="ru-RU" sz="3600" dirty="0" smtClean="0">
                <a:solidFill>
                  <a:srgbClr val="00B0F0"/>
                </a:solidFill>
                <a:ea typeface="Times New Roman" pitchFamily="18" charset="0"/>
                <a:cs typeface="Arial" pitchFamily="34" charset="0"/>
              </a:rPr>
              <a:t>.</a:t>
            </a:r>
            <a:r>
              <a:rPr lang="ru-RU" sz="3600" dirty="0" smtClean="0">
                <a:solidFill>
                  <a:srgbClr val="00B0F0"/>
                </a:solidFill>
                <a:ea typeface="Times New Roman" pitchFamily="18" charset="0"/>
                <a:cs typeface="Arial" pitchFamily="34" charset="0"/>
              </a:rPr>
              <a:t> Прихлопывают ладошками, «лепят».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lang="ru-RU" sz="3600" dirty="0" smtClean="0">
                <a:solidFill>
                  <a:srgbClr val="00B0F0"/>
                </a:solidFill>
                <a:ea typeface="Times New Roman" pitchFamily="18" charset="0"/>
                <a:cs typeface="Arial" pitchFamily="34" charset="0"/>
              </a:rPr>
              <a:t>Поочерёдно разгибают пальчики, начиная с </a:t>
            </a:r>
            <a:r>
              <a:rPr lang="ru-RU" sz="3600" dirty="0" smtClean="0">
                <a:solidFill>
                  <a:srgbClr val="00B0F0"/>
                </a:solidFill>
                <a:ea typeface="Times New Roman" pitchFamily="18" charset="0"/>
                <a:cs typeface="Arial" pitchFamily="34" charset="0"/>
              </a:rPr>
              <a:t>мизинца –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Arial" pitchFamily="34" charset="0"/>
              </a:rPr>
              <a:t>Пирожки и плюшки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Arial" pitchFamily="34" charset="0"/>
              </a:rPr>
              <a:t>Сдобные ватрушки,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Arial" pitchFamily="34" charset="0"/>
              </a:rPr>
              <a:t>Булочки и калачи –</a:t>
            </a:r>
            <a:r>
              <a:rPr lang="ru-RU" sz="3600" dirty="0" smtClean="0">
                <a:solidFill>
                  <a:srgbClr val="222222"/>
                </a:solidFill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Arial" pitchFamily="34" charset="0"/>
              </a:rPr>
              <a:t>Всё мы испечём в печи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ea typeface="Times New Roman" pitchFamily="18" charset="0"/>
                <a:cs typeface="Arial" pitchFamily="34" charset="0"/>
              </a:rPr>
              <a:t>О</a:t>
            </a:r>
            <a:r>
              <a:rPr lang="ru-RU" sz="3600" dirty="0" smtClean="0">
                <a:solidFill>
                  <a:srgbClr val="00B0F0"/>
                </a:solidFill>
                <a:ea typeface="Times New Roman" pitchFamily="18" charset="0"/>
                <a:cs typeface="Arial" pitchFamily="34" charset="0"/>
              </a:rPr>
              <a:t>бе </a:t>
            </a:r>
            <a:r>
              <a:rPr lang="ru-RU" sz="3600" dirty="0" smtClean="0">
                <a:solidFill>
                  <a:srgbClr val="00B0F0"/>
                </a:solidFill>
                <a:ea typeface="Times New Roman" pitchFamily="18" charset="0"/>
                <a:cs typeface="Arial" pitchFamily="34" charset="0"/>
              </a:rPr>
              <a:t>ладошки разворачивают вверх.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Arial" pitchFamily="34" charset="0"/>
              </a:rPr>
              <a:t>Очень вкусно! –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ea typeface="Times New Roman" pitchFamily="18" charset="0"/>
                <a:cs typeface="Arial" pitchFamily="34" charset="0"/>
              </a:rPr>
              <a:t>Гладят живот.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91440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u="sng" dirty="0" smtClean="0">
                <a:solidFill>
                  <a:srgbClr val="FF0000"/>
                </a:solidFill>
              </a:rPr>
              <a:t>Пальчиковая гимнастика </a:t>
            </a:r>
            <a:endParaRPr lang="ru-RU" sz="2800" b="1" i="1" u="sng" dirty="0" smtClean="0">
              <a:solidFill>
                <a:srgbClr val="FF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ea typeface="Times New Roman" pitchFamily="18" charset="0"/>
                <a:cs typeface="Arial" pitchFamily="34" charset="0"/>
              </a:rPr>
              <a:t>Мы спросили нашу печь –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ea typeface="Times New Roman" pitchFamily="18" charset="0"/>
                <a:cs typeface="Arial" pitchFamily="34" charset="0"/>
              </a:rPr>
              <a:t>Р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ea typeface="Times New Roman" pitchFamily="18" charset="0"/>
                <a:cs typeface="Arial" pitchFamily="34" charset="0"/>
              </a:rPr>
              <a:t>уки полочкой.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ea typeface="Times New Roman" pitchFamily="18" charset="0"/>
                <a:cs typeface="Arial" pitchFamily="34" charset="0"/>
              </a:rPr>
              <a:t>Что сегодня нам испечь? – 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ea typeface="Times New Roman" pitchFamily="18" charset="0"/>
                <a:cs typeface="Arial" pitchFamily="34" charset="0"/>
              </a:rPr>
              <a:t>Руки вытягиваем вперед ладони вверх.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ea typeface="Times New Roman" pitchFamily="18" charset="0"/>
                <a:cs typeface="Arial" pitchFamily="34" charset="0"/>
              </a:rPr>
              <a:t>Печку мы спросили! Тесто замесили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rgbClr val="303F50"/>
                </a:solidFill>
                <a:effectLst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ru-RU" sz="3200" b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ea typeface="Times New Roman" pitchFamily="18" charset="0"/>
                <a:cs typeface="Arial" pitchFamily="34" charset="0"/>
              </a:rPr>
              <a:t>М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ea typeface="Times New Roman" pitchFamily="18" charset="0"/>
                <a:cs typeface="Arial" pitchFamily="34" charset="0"/>
              </a:rPr>
              <a:t>нут тесто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ea typeface="Times New Roman" pitchFamily="18" charset="0"/>
                <a:cs typeface="Arial" pitchFamily="34" charset="0"/>
              </a:rPr>
              <a:t>Тесто скалкой раскатали – 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ea typeface="Times New Roman" pitchFamily="18" charset="0"/>
                <a:cs typeface="Arial" pitchFamily="34" charset="0"/>
              </a:rPr>
              <a:t>Раскатываем ладошками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ea typeface="Times New Roman" pitchFamily="18" charset="0"/>
                <a:cs typeface="Arial" pitchFamily="34" charset="0"/>
              </a:rPr>
              <a:t>Раскатали не устали.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ea typeface="Times New Roman" pitchFamily="18" charset="0"/>
                <a:cs typeface="Arial" pitchFamily="34" charset="0"/>
              </a:rPr>
              <a:t>Начинили творогом – 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ea typeface="Times New Roman" pitchFamily="18" charset="0"/>
                <a:cs typeface="Arial" pitchFamily="34" charset="0"/>
              </a:rPr>
              <a:t>Правая рука пальчики собрать, в левую ладонь постукивать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ea typeface="Times New Roman" pitchFamily="18" charset="0"/>
                <a:cs typeface="Arial" pitchFamily="34" charset="0"/>
              </a:rPr>
              <a:t>И назвали пирогом!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ea typeface="Times New Roman" pitchFamily="18" charset="0"/>
                <a:cs typeface="Arial" pitchFamily="34" charset="0"/>
              </a:rPr>
              <a:t>Ну-ка печка, дай творожнику местечко! – 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ea typeface="Times New Roman" pitchFamily="18" charset="0"/>
                <a:cs typeface="Arial" pitchFamily="34" charset="0"/>
              </a:rPr>
              <a:t>Руки разводим в стороны.</a:t>
            </a:r>
            <a:endParaRPr kumimoji="0" lang="ru-RU" sz="3200" b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Другая 5">
      <a:dk1>
        <a:srgbClr val="DA9EF5"/>
      </a:dk1>
      <a:lt1>
        <a:srgbClr val="000000"/>
      </a:lt1>
      <a:dk2>
        <a:srgbClr val="FFFFFF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FF000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58</TotalTime>
  <Words>335</Words>
  <PresentationFormat>Экран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Техническая</vt:lpstr>
      <vt:lpstr>Пальчиковая гимнастика Физкультминутка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ЮЗЕР</dc:creator>
  <cp:lastModifiedBy>ЮЗЕР</cp:lastModifiedBy>
  <cp:revision>16</cp:revision>
  <dcterms:created xsi:type="dcterms:W3CDTF">2020-04-19T11:23:34Z</dcterms:created>
  <dcterms:modified xsi:type="dcterms:W3CDTF">2020-04-19T12:28:30Z</dcterms:modified>
</cp:coreProperties>
</file>