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9" r:id="rId4"/>
    <p:sldId id="257" r:id="rId5"/>
    <p:sldId id="260" r:id="rId6"/>
    <p:sldId id="258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69" r:id="rId18"/>
    <p:sldId id="270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517232"/>
            <a:ext cx="8157290" cy="1152128"/>
          </a:xfrm>
        </p:spPr>
        <p:txBody>
          <a:bodyPr/>
          <a:lstStyle/>
          <a:p>
            <a:pPr algn="r"/>
            <a:r>
              <a:rPr lang="ru-RU" dirty="0" smtClean="0"/>
              <a:t>Учитель-логопед Шестакова О.Л.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560839" cy="3744416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err="1">
                <a:effectLst/>
                <a:latin typeface="Times New Roman"/>
                <a:ea typeface="Calibri"/>
              </a:rPr>
              <a:t>Добукварный</a:t>
            </a:r>
            <a:r>
              <a:rPr lang="ru-RU" dirty="0">
                <a:effectLst/>
                <a:latin typeface="Times New Roman"/>
                <a:ea typeface="Calibri"/>
              </a:rPr>
              <a:t> период для детей </a:t>
            </a:r>
            <a:r>
              <a:rPr lang="ru-RU" dirty="0" smtClean="0">
                <a:effectLst/>
                <a:latin typeface="Times New Roman"/>
                <a:ea typeface="Calibri"/>
              </a:rPr>
              <a:t/>
            </a:r>
            <a:br>
              <a:rPr lang="ru-RU" dirty="0" smtClean="0">
                <a:effectLst/>
                <a:latin typeface="Times New Roman"/>
                <a:ea typeface="Calibri"/>
              </a:rPr>
            </a:br>
            <a:r>
              <a:rPr lang="ru-RU" dirty="0" smtClean="0">
                <a:effectLst/>
                <a:latin typeface="Times New Roman"/>
                <a:ea typeface="Calibri"/>
              </a:rPr>
              <a:t>с речевыми нарушениям</a:t>
            </a:r>
            <a:br>
              <a:rPr lang="ru-RU" dirty="0" smtClean="0">
                <a:effectLst/>
                <a:latin typeface="Times New Roman"/>
                <a:ea typeface="Calibri"/>
              </a:rPr>
            </a:br>
            <a:r>
              <a:rPr lang="ru-RU" dirty="0" smtClean="0">
                <a:effectLst/>
                <a:latin typeface="Times New Roman"/>
                <a:ea typeface="Calibri"/>
              </a:rPr>
              <a:t> </a:t>
            </a:r>
            <a:r>
              <a:rPr lang="ru-RU" sz="4000" dirty="0">
                <a:effectLst/>
                <a:latin typeface="Times New Roman"/>
                <a:ea typeface="Calibri"/>
              </a:rPr>
              <a:t>(ФФНР; ОНР)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5653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702986"/>
            <a:ext cx="8568952" cy="840461"/>
          </a:xfrm>
        </p:spPr>
        <p:txBody>
          <a:bodyPr>
            <a:normAutofit fontScale="32500" lnSpcReduction="2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6000" dirty="0" smtClean="0"/>
              <a:t>Предупреждение нарушений </a:t>
            </a:r>
            <a:r>
              <a:rPr lang="ru-RU" sz="6000" dirty="0"/>
              <a:t>п</a:t>
            </a:r>
            <a:r>
              <a:rPr lang="ru-RU" sz="6000" dirty="0" smtClean="0"/>
              <a:t>исьма и чтения идет по трем направлениям: создание четких представлений о каждом звуке;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6000" dirty="0"/>
              <a:t>с</a:t>
            </a:r>
            <a:r>
              <a:rPr lang="ru-RU" sz="6000" dirty="0" smtClean="0"/>
              <a:t>овершенствование навыков анализа и синтеза; обучение грамоте.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496944" cy="11521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/>
              <a:t>Игра  «Угадай-ка» :</a:t>
            </a:r>
            <a:br>
              <a:rPr lang="ru-RU" sz="2800" dirty="0" smtClean="0"/>
            </a:br>
            <a:r>
              <a:rPr lang="ru-RU" sz="2800" u="sng" dirty="0" smtClean="0"/>
              <a:t>какой слог получиться из первых звуков слов, какая схема к какому слову подходит.</a:t>
            </a:r>
            <a:endParaRPr lang="ru-RU" sz="2800" u="sng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784361"/>
            <a:ext cx="2592288" cy="3772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826298"/>
            <a:ext cx="2664296" cy="373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274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702986"/>
            <a:ext cx="8424936" cy="840461"/>
          </a:xfrm>
        </p:spPr>
        <p:txBody>
          <a:bodyPr>
            <a:normAutofit fontScale="32500" lnSpcReduction="2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6000" dirty="0" smtClean="0"/>
              <a:t>Звуковой анализ и синтез строится на тонких акустико-артикуляционных дифференцировках и устойчивых представлениях о каждом звуке родного языка.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496944" cy="11521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/>
              <a:t>Игра «Определи место звука в слове»:</a:t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ru-RU" sz="2800" u="sng" dirty="0" smtClean="0"/>
              <a:t>подобрать слова, в которых  определенный звук стоит в начале, середине, конце слова.</a:t>
            </a:r>
            <a:endParaRPr lang="ru-RU" sz="2800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730756"/>
            <a:ext cx="2448272" cy="3876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730756"/>
            <a:ext cx="2448272" cy="3865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334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733256"/>
            <a:ext cx="8568952" cy="840461"/>
          </a:xfrm>
        </p:spPr>
        <p:txBody>
          <a:bodyPr>
            <a:normAutofit fontScale="40000" lnSpcReduction="2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6000" dirty="0" smtClean="0"/>
              <a:t>Каждый звук сначала уточняется изолированно , а затем выделяется в слогах, словах, предложениях, текстах.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8856984" cy="11521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/>
              <a:t>Игра «Выложим схему»:</a:t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ru-RU" sz="2800" u="sng" dirty="0" smtClean="0"/>
              <a:t>звуковой анализ слогов, слов, фраз с выкладыванием цветных схем.</a:t>
            </a:r>
            <a:endParaRPr lang="ru-RU" sz="2800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658161"/>
            <a:ext cx="2592288" cy="3907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661411"/>
            <a:ext cx="2664296" cy="390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36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702986"/>
            <a:ext cx="8640960" cy="840461"/>
          </a:xfrm>
        </p:spPr>
        <p:txBody>
          <a:bodyPr>
            <a:normAutofit fontScale="32500" lnSpcReduction="2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6000" dirty="0" smtClean="0"/>
              <a:t>На занятиях, темой которого является определенный звук, детям дается значительное количество слов. </a:t>
            </a:r>
            <a:r>
              <a:rPr lang="ru-RU" sz="6000" dirty="0"/>
              <a:t>Э</a:t>
            </a:r>
            <a:r>
              <a:rPr lang="ru-RU" sz="6000" dirty="0" smtClean="0"/>
              <a:t>то создает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6000" dirty="0"/>
              <a:t>у</a:t>
            </a:r>
            <a:r>
              <a:rPr lang="ru-RU" sz="6000" dirty="0" smtClean="0"/>
              <a:t>стойчивые фонематические представления.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11521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/>
              <a:t>Игра «Хлопай-топай»:</a:t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ru-RU" sz="2800" u="sng" dirty="0" smtClean="0"/>
              <a:t>на один звук хлопаем, на другой звук топаем.</a:t>
            </a:r>
            <a:endParaRPr lang="ru-RU" sz="2800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425368"/>
            <a:ext cx="2664296" cy="408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412776"/>
            <a:ext cx="2664296" cy="4096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491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11521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/>
              <a:t>Игра «Слоговой магазин»:</a:t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ru-RU" sz="2800" u="sng" dirty="0" smtClean="0"/>
              <a:t>на картон наклеены кружки; ребенок может купить то слово, в котором количество слогов совпадает с количеством кружков на карточке.</a:t>
            </a:r>
            <a:endParaRPr lang="ru-RU" sz="28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2304256" cy="2058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4864"/>
            <a:ext cx="2517775" cy="3719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883" y="2226577"/>
            <a:ext cx="2169493" cy="3697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8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11521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/>
              <a:t>Игра «ЛОТО»:</a:t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ru-RU" sz="2800" u="sng" dirty="0" smtClean="0"/>
              <a:t>дети отмечают зеленой фишкой слова с мягким согласным звуком.</a:t>
            </a:r>
            <a:endParaRPr lang="ru-RU" sz="2800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40423"/>
            <a:ext cx="2371725" cy="3211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40421"/>
            <a:ext cx="229235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40421"/>
            <a:ext cx="2066925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49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11521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/>
              <a:t>Игры «Доскажи словечко», «Поймай звук»:</a:t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ru-RU" sz="2800" u="sng" dirty="0" smtClean="0"/>
              <a:t>выделение звука в ряду звуков, слогов, </a:t>
            </a:r>
            <a:r>
              <a:rPr lang="ru-RU" sz="2800" u="sng" dirty="0" smtClean="0"/>
              <a:t>слов;</a:t>
            </a:r>
            <a:br>
              <a:rPr lang="ru-RU" sz="2800" u="sng" dirty="0" smtClean="0"/>
            </a:br>
            <a:r>
              <a:rPr lang="ru-RU" sz="2800" u="sng" dirty="0" smtClean="0"/>
              <a:t>- характеристика звука гласный или согласный(твердый - мягкий; глухой-звонкий)</a:t>
            </a:r>
            <a:endParaRPr lang="ru-RU" sz="28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3335337" cy="3170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C:\Users\Старший воспитатель\Downloads\167213308181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7" r="6192"/>
          <a:stretch/>
        </p:blipFill>
        <p:spPr bwMode="auto">
          <a:xfrm rot="5400000">
            <a:off x="3130818" y="3670161"/>
            <a:ext cx="3350895" cy="233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82572"/>
            <a:ext cx="2736304" cy="3522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29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619268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/>
              <a:t>Игра «Скажи наоборот»:</a:t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ru-RU" sz="2800" u="sng" dirty="0" smtClean="0"/>
              <a:t>взрослый произносит твердый вариант слога, ребенок мягкий вариант. Например: </a:t>
            </a:r>
            <a:r>
              <a:rPr lang="ru-RU" sz="2800" u="sng" dirty="0" err="1" smtClean="0"/>
              <a:t>са-ся</a:t>
            </a:r>
            <a:r>
              <a:rPr lang="ru-RU" sz="2800" u="sng" dirty="0" smtClean="0"/>
              <a:t>, со-сё, су-</a:t>
            </a:r>
            <a:r>
              <a:rPr lang="ru-RU" sz="2800" u="sng" dirty="0" err="1" smtClean="0"/>
              <a:t>сю</a:t>
            </a:r>
            <a:r>
              <a:rPr lang="ru-RU" sz="2800" u="sng" dirty="0" smtClean="0"/>
              <a:t>, </a:t>
            </a:r>
            <a:r>
              <a:rPr lang="ru-RU" sz="2800" u="sng" dirty="0" err="1" smtClean="0"/>
              <a:t>сэ</a:t>
            </a:r>
            <a:r>
              <a:rPr lang="ru-RU" sz="2800" u="sng" dirty="0" smtClean="0"/>
              <a:t>-се, </a:t>
            </a:r>
            <a:r>
              <a:rPr lang="ru-RU" sz="2800" u="sng" dirty="0" err="1" smtClean="0"/>
              <a:t>сы</a:t>
            </a:r>
            <a:r>
              <a:rPr lang="ru-RU" sz="2800" u="sng" dirty="0" smtClean="0"/>
              <a:t>-си.</a:t>
            </a:r>
            <a:br>
              <a:rPr lang="ru-RU" sz="2800" u="sng" dirty="0" smtClean="0"/>
            </a:br>
            <a:r>
              <a:rPr lang="ru-RU" sz="2800" u="sng" dirty="0"/>
              <a:t/>
            </a:r>
            <a:br>
              <a:rPr lang="ru-RU" sz="2800" u="sng" dirty="0"/>
            </a:br>
            <a:r>
              <a:rPr lang="ru-RU" sz="2800" dirty="0" smtClean="0"/>
              <a:t>Игра «Найди общий звук»:</a:t>
            </a:r>
            <a:br>
              <a:rPr lang="ru-RU" sz="2800" dirty="0" smtClean="0"/>
            </a:br>
            <a:r>
              <a:rPr lang="ru-RU" sz="2800" u="sng" dirty="0" smtClean="0"/>
              <a:t>- взрослый называет слова, ребенок определяет какой общий звук есть в предложенных словах.</a:t>
            </a:r>
            <a:br>
              <a:rPr lang="ru-RU" sz="2800" u="sng" dirty="0" smtClean="0"/>
            </a:b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dirty="0" smtClean="0"/>
              <a:t>Игра «Доскажи словечко»:</a:t>
            </a:r>
            <a:br>
              <a:rPr lang="ru-RU" sz="2800" dirty="0" smtClean="0"/>
            </a:br>
            <a:r>
              <a:rPr lang="ru-RU" sz="2800" u="sng" dirty="0" smtClean="0"/>
              <a:t>- взрослый начинает слова, ребенок добавляет определенный слог и произносит все слово. </a:t>
            </a:r>
            <a:br>
              <a:rPr lang="ru-RU" sz="2800" u="sng" dirty="0" smtClean="0"/>
            </a:br>
            <a:endParaRPr lang="ru-RU" sz="2800" u="sng" dirty="0"/>
          </a:p>
        </p:txBody>
      </p:sp>
    </p:spTree>
    <p:extLst>
      <p:ext uri="{BB962C8B-B14F-4D97-AF65-F5344CB8AC3E}">
        <p14:creationId xmlns:p14="http://schemas.microsoft.com/office/powerpoint/2010/main" val="36368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619268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/>
              <a:t>Игра «Перепалки»:</a:t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ru-RU" sz="2800" u="sng" dirty="0" smtClean="0"/>
              <a:t>взрослый произносит  слова с твердым звуком, ребенок произносит слова с мягким звуком. Например: замок- зима;</a:t>
            </a:r>
            <a:br>
              <a:rPr lang="ru-RU" sz="2800" u="sng" dirty="0" smtClean="0"/>
            </a:br>
            <a:r>
              <a:rPr lang="ru-RU" sz="2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- </a:t>
            </a:r>
            <a:r>
              <a:rPr lang="ru-RU" sz="2800" u="sng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взрослый произносит </a:t>
            </a:r>
            <a:r>
              <a:rPr lang="ru-RU" sz="2800" u="sng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слова со звонким </a:t>
            </a:r>
            <a:r>
              <a:rPr lang="ru-RU" sz="2800" u="sng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звуком, ребенок произносит слова с </a:t>
            </a:r>
            <a:r>
              <a:rPr lang="ru-RU" sz="2800" u="sng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глухим </a:t>
            </a:r>
            <a:r>
              <a:rPr lang="ru-RU" sz="2800" u="sng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звуком. Например: </a:t>
            </a:r>
            <a:r>
              <a:rPr lang="ru-RU" sz="2800" u="sng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баба- папа.</a:t>
            </a:r>
            <a:r>
              <a:rPr lang="ru-RU" sz="2800" u="sng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ru-RU" sz="2800" u="sng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u="sng" dirty="0"/>
              <a:t/>
            </a:r>
            <a:br>
              <a:rPr lang="ru-RU" sz="2800" u="sng" dirty="0"/>
            </a:br>
            <a:r>
              <a:rPr lang="ru-RU" sz="2800" dirty="0" smtClean="0"/>
              <a:t>Игра «Отгадать загадки»:</a:t>
            </a:r>
            <a:br>
              <a:rPr lang="ru-RU" sz="2800" dirty="0" smtClean="0"/>
            </a:br>
            <a:r>
              <a:rPr lang="ru-RU" sz="2800" u="sng" dirty="0" smtClean="0"/>
              <a:t>- назвать первый звук отгадки, разделить слова-отгадки на слоги, придумать сними предложения.</a:t>
            </a:r>
            <a:br>
              <a:rPr lang="ru-RU" sz="2800" u="sng" dirty="0" smtClean="0"/>
            </a:b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u="sng" dirty="0" smtClean="0"/>
              <a:t> </a:t>
            </a:r>
            <a:br>
              <a:rPr lang="ru-RU" sz="2800" u="sng" dirty="0" smtClean="0"/>
            </a:br>
            <a:endParaRPr lang="ru-RU" sz="2800" u="sng" dirty="0"/>
          </a:p>
        </p:txBody>
      </p:sp>
    </p:spTree>
    <p:extLst>
      <p:ext uri="{BB962C8B-B14F-4D97-AF65-F5344CB8AC3E}">
        <p14:creationId xmlns:p14="http://schemas.microsoft.com/office/powerpoint/2010/main" val="10543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619268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u="sng" dirty="0"/>
              <a:t/>
            </a:r>
            <a:br>
              <a:rPr lang="ru-RU" sz="2800" u="sng" dirty="0"/>
            </a:br>
            <a:r>
              <a:rPr lang="ru-RU" sz="2800" u="sng" dirty="0" smtClean="0"/>
              <a:t>Хороших игр!!!</a:t>
            </a:r>
            <a:br>
              <a:rPr lang="ru-RU" sz="2800" u="sng" dirty="0" smtClean="0"/>
            </a:b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u="sng" dirty="0" smtClean="0"/>
              <a:t> </a:t>
            </a:r>
            <a:br>
              <a:rPr lang="ru-RU" sz="2800" u="sng" dirty="0" smtClean="0"/>
            </a:br>
            <a:endParaRPr lang="ru-RU" sz="2800" u="sng" dirty="0"/>
          </a:p>
        </p:txBody>
      </p:sp>
    </p:spTree>
    <p:extLst>
      <p:ext uri="{BB962C8B-B14F-4D97-AF65-F5344CB8AC3E}">
        <p14:creationId xmlns:p14="http://schemas.microsoft.com/office/powerpoint/2010/main" val="390309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496944" cy="417646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ru-RU" sz="2800" b="1" dirty="0" smtClean="0"/>
              <a:t>Развитое </a:t>
            </a:r>
            <a:r>
              <a:rPr lang="ru-RU" sz="2800" b="1" dirty="0"/>
              <a:t>фонематическое восприятие позволяет  ребёнку не смешивать звуковые </a:t>
            </a:r>
            <a:r>
              <a:rPr lang="ru-RU" sz="2800" b="1" dirty="0" smtClean="0"/>
              <a:t>образы.</a:t>
            </a:r>
            <a:endParaRPr lang="ru-RU" sz="2800" dirty="0"/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b="1" dirty="0" smtClean="0"/>
              <a:t>Чистое </a:t>
            </a:r>
            <a:r>
              <a:rPr lang="ru-RU" sz="2800" b="1" dirty="0"/>
              <a:t>произношение помогает однозначно соотносить звук с </a:t>
            </a:r>
            <a:r>
              <a:rPr lang="ru-RU" sz="2800" b="1" dirty="0" smtClean="0"/>
              <a:t>буквой.</a:t>
            </a:r>
            <a:endParaRPr lang="ru-RU" sz="2800" dirty="0"/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b="1" dirty="0" smtClean="0"/>
              <a:t>Знание </a:t>
            </a:r>
            <a:r>
              <a:rPr lang="ru-RU" sz="2800" b="1" dirty="0"/>
              <a:t>грамматических закономерностей позволяет опознавать изменённые </a:t>
            </a:r>
            <a:r>
              <a:rPr lang="ru-RU" sz="2800" b="1" dirty="0" smtClean="0"/>
              <a:t>слова в </a:t>
            </a:r>
            <a:r>
              <a:rPr lang="ru-RU" sz="2800" b="1" dirty="0"/>
              <a:t>тексте. </a:t>
            </a:r>
            <a:endParaRPr lang="ru-RU" sz="2800" dirty="0"/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b="1" dirty="0" smtClean="0"/>
              <a:t>Навыки </a:t>
            </a:r>
            <a:r>
              <a:rPr lang="ru-RU" sz="2800" b="1" dirty="0"/>
              <a:t>звукового анализа и синтеза помогают  объединять звуки в слоги и слова. </a:t>
            </a:r>
            <a:endParaRPr lang="ru-RU" sz="28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496944" cy="11521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/>
              <a:t>ПОДГОТОВКА ДЕТЕЙ С НАРУШЕНИЯМИ РЕЧИ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 </a:t>
            </a:r>
            <a:r>
              <a:rPr lang="ru-RU" sz="2800" dirty="0"/>
              <a:t>ЧТЕНИЮ</a:t>
            </a:r>
          </a:p>
        </p:txBody>
      </p:sp>
    </p:spTree>
    <p:extLst>
      <p:ext uri="{BB962C8B-B14F-4D97-AF65-F5344CB8AC3E}">
        <p14:creationId xmlns:p14="http://schemas.microsoft.com/office/powerpoint/2010/main" val="15874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496944" cy="41764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Данная презентация раскрывает                                       2 направления работы </a:t>
            </a:r>
            <a:r>
              <a:rPr lang="ru-RU" sz="2800" b="1" dirty="0" err="1" smtClean="0"/>
              <a:t>добукварного</a:t>
            </a:r>
            <a:r>
              <a:rPr lang="ru-RU" sz="2800" b="1" dirty="0" smtClean="0"/>
              <a:t> периода:</a:t>
            </a:r>
          </a:p>
          <a:p>
            <a:r>
              <a:rPr lang="ru-RU" sz="2800" b="1" dirty="0" smtClean="0"/>
              <a:t>Развитие фонематического восприятия</a:t>
            </a:r>
            <a:r>
              <a:rPr lang="ru-RU" sz="2800" dirty="0" smtClean="0"/>
              <a:t>, что  позволит </a:t>
            </a:r>
            <a:r>
              <a:rPr lang="ru-RU" sz="2800" dirty="0"/>
              <a:t>ребёнку не смешивать звуковые образы</a:t>
            </a:r>
            <a:r>
              <a:rPr lang="ru-RU" sz="2800" dirty="0" smtClean="0"/>
              <a:t>.</a:t>
            </a:r>
          </a:p>
          <a:p>
            <a:r>
              <a:rPr lang="ru-RU" sz="2800" b="1" dirty="0" smtClean="0"/>
              <a:t>Формирование чистого произношения</a:t>
            </a:r>
            <a:r>
              <a:rPr lang="ru-RU" sz="2800" dirty="0" smtClean="0"/>
              <a:t>, что </a:t>
            </a:r>
            <a:r>
              <a:rPr lang="ru-RU" sz="2800" dirty="0"/>
              <a:t>помогает однозначно соотносить звук с буквой. </a:t>
            </a:r>
            <a:endParaRPr lang="ru-RU" sz="28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496944" cy="11521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/>
              <a:t>ПОДГОТОВКА ДЕТЕЙ С </a:t>
            </a:r>
            <a:r>
              <a:rPr lang="ru-RU" sz="2800" dirty="0" smtClean="0"/>
              <a:t>НАРУШЕНИЯМИ </a:t>
            </a:r>
            <a:r>
              <a:rPr lang="ru-RU" sz="2800" dirty="0"/>
              <a:t>РЕЧИ </a:t>
            </a:r>
            <a:br>
              <a:rPr lang="ru-RU" sz="2800" dirty="0"/>
            </a:br>
            <a:r>
              <a:rPr lang="ru-RU" sz="2800" dirty="0"/>
              <a:t>К </a:t>
            </a:r>
            <a:r>
              <a:rPr lang="ru-RU" sz="2800" dirty="0" smtClean="0"/>
              <a:t>ЧТЕНИЮ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3221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580" y="2420888"/>
            <a:ext cx="7848872" cy="3888432"/>
          </a:xfrm>
        </p:spPr>
        <p:txBody>
          <a:bodyPr>
            <a:normAutofit fontScale="92500"/>
          </a:bodyPr>
          <a:lstStyle/>
          <a:p>
            <a:r>
              <a:rPr lang="ru-RU" sz="4000" dirty="0"/>
              <a:t>Ф</a:t>
            </a:r>
            <a:r>
              <a:rPr lang="ru-RU" sz="4000" dirty="0" smtClean="0"/>
              <a:t>онематического восприятия </a:t>
            </a:r>
          </a:p>
          <a:p>
            <a:r>
              <a:rPr lang="ru-RU" sz="4000" dirty="0" smtClean="0"/>
              <a:t>является основой формирования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4000" dirty="0" smtClean="0"/>
              <a:t>правильного звукопроизношения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4000" dirty="0" smtClean="0"/>
              <a:t>навыка чтения.  </a:t>
            </a:r>
          </a:p>
          <a:p>
            <a:pPr algn="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352928" cy="194421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/>
              <a:t>Фонематическое восприятие</a:t>
            </a:r>
            <a:br>
              <a:rPr lang="ru-RU" sz="2800" dirty="0"/>
            </a:br>
            <a:r>
              <a:rPr lang="ru-RU" sz="2800" dirty="0"/>
              <a:t>это способность различать фонемы родного языка и определять звуковой состав слова.</a:t>
            </a:r>
          </a:p>
        </p:txBody>
      </p:sp>
    </p:spTree>
    <p:extLst>
      <p:ext uri="{BB962C8B-B14F-4D97-AF65-F5344CB8AC3E}">
        <p14:creationId xmlns:p14="http://schemas.microsoft.com/office/powerpoint/2010/main" val="106853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496944" cy="417646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dirty="0"/>
              <a:t>Без различения тончайших нюансов фонем звуковые образы не могут быть однозначными, </a:t>
            </a:r>
            <a:endParaRPr lang="ru-RU" sz="2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/>
              <a:t>а </a:t>
            </a:r>
            <a:r>
              <a:rPr lang="ru-RU" sz="2800" dirty="0"/>
              <a:t>значит слова, близкие по звучанию, будут смешиваться</a:t>
            </a:r>
            <a:r>
              <a:rPr lang="ru-RU" sz="2800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dirty="0"/>
              <a:t>Кроме того, при нарушенном ФОНЕМАТИЧЕСКОМ ВОСПРИЯТИИ ребёнку сложно отделить ОДИН ЗВУК ОТ ДРУГОГО, что препятствует формированию навыков ЗВУКОВОГО АНАЛИЗА </a:t>
            </a:r>
            <a:endParaRPr lang="ru-RU" sz="28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496944" cy="11521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/>
              <a:t>Развитие ФОНЕМАТИЧЕСКОГО ВОСПРИЯТИЯ – первая и важнейшая ступень на пути к правильному чтению </a:t>
            </a:r>
          </a:p>
        </p:txBody>
      </p:sp>
    </p:spTree>
    <p:extLst>
      <p:ext uri="{BB962C8B-B14F-4D97-AF65-F5344CB8AC3E}">
        <p14:creationId xmlns:p14="http://schemas.microsoft.com/office/powerpoint/2010/main" val="20874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496944" cy="532859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/>
              <a:t>трудности слияния звуков в слоги и слова, побуквенное </a:t>
            </a:r>
            <a:r>
              <a:rPr lang="ru-RU" dirty="0" smtClean="0"/>
              <a:t>чтение;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/>
              <a:t>взаимные </a:t>
            </a:r>
            <a:r>
              <a:rPr lang="ru-RU" dirty="0"/>
              <a:t>замены акустически и артикуляционно-близких </a:t>
            </a:r>
          </a:p>
          <a:p>
            <a:r>
              <a:rPr lang="ru-RU" dirty="0"/>
              <a:t>согласных звуков: свистящих - шипящих, твёрдых - мягких, </a:t>
            </a:r>
          </a:p>
          <a:p>
            <a:r>
              <a:rPr lang="ru-RU" dirty="0"/>
              <a:t>звонких – глухих </a:t>
            </a:r>
            <a:r>
              <a:rPr lang="ru-RU" i="1" dirty="0"/>
              <a:t>(качка-кашка, жевать-зевать</a:t>
            </a:r>
            <a:r>
              <a:rPr lang="ru-RU" i="1" dirty="0" smtClean="0"/>
              <a:t>);</a:t>
            </a:r>
            <a:endParaRPr lang="ru-RU" i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/>
              <a:t>искажение </a:t>
            </a:r>
            <a:r>
              <a:rPr lang="ru-RU" dirty="0"/>
              <a:t>слоговой структуры слов </a:t>
            </a:r>
            <a:r>
              <a:rPr lang="ru-RU" i="1" dirty="0"/>
              <a:t>(вместо покупать – купать</a:t>
            </a:r>
            <a:r>
              <a:rPr lang="ru-RU" i="1" dirty="0" smtClean="0"/>
              <a:t>);</a:t>
            </a:r>
            <a:endParaRPr lang="ru-RU" i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/>
              <a:t>грамматические </a:t>
            </a:r>
            <a:r>
              <a:rPr lang="ru-RU" dirty="0"/>
              <a:t>ошибки </a:t>
            </a:r>
            <a:r>
              <a:rPr lang="ru-RU" i="1" dirty="0"/>
              <a:t>(с двух друзей, с ветками на ветке</a:t>
            </a:r>
            <a:r>
              <a:rPr lang="ru-RU" i="1" dirty="0" smtClean="0"/>
              <a:t>); </a:t>
            </a:r>
            <a:endParaRPr lang="ru-RU" i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/>
              <a:t>нарушение </a:t>
            </a:r>
            <a:r>
              <a:rPr lang="ru-RU" dirty="0"/>
              <a:t>понимания прочитанного, связанное с незнанием </a:t>
            </a:r>
          </a:p>
          <a:p>
            <a:r>
              <a:rPr lang="ru-RU" dirty="0"/>
              <a:t>значения отдельных слов </a:t>
            </a:r>
            <a:r>
              <a:rPr lang="ru-RU" i="1" dirty="0"/>
              <a:t>(укромное место – укрытое место), </a:t>
            </a:r>
          </a:p>
          <a:p>
            <a:r>
              <a:rPr lang="ru-RU" dirty="0"/>
              <a:t>оборотов речи </a:t>
            </a:r>
            <a:r>
              <a:rPr lang="ru-RU" i="1" dirty="0"/>
              <a:t>(не в свои сани не </a:t>
            </a:r>
            <a:r>
              <a:rPr lang="ru-RU" i="1" dirty="0" smtClean="0"/>
              <a:t>садись</a:t>
            </a:r>
            <a:r>
              <a:rPr lang="ru-RU" dirty="0" smtClean="0"/>
              <a:t>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/>
              <a:t>техникой </a:t>
            </a:r>
            <a:r>
              <a:rPr lang="ru-RU" dirty="0"/>
              <a:t>чтения, </a:t>
            </a:r>
            <a:r>
              <a:rPr lang="ru-RU" dirty="0" smtClean="0"/>
              <a:t> </a:t>
            </a:r>
            <a:r>
              <a:rPr lang="ru-RU" dirty="0" err="1" smtClean="0"/>
              <a:t>застреванием</a:t>
            </a:r>
            <a:r>
              <a:rPr lang="ru-RU" dirty="0" smtClean="0"/>
              <a:t> </a:t>
            </a:r>
            <a:r>
              <a:rPr lang="ru-RU" dirty="0"/>
              <a:t>на букве или слоге, </a:t>
            </a:r>
          </a:p>
          <a:p>
            <a:r>
              <a:rPr lang="ru-RU" dirty="0" smtClean="0"/>
              <a:t>слишком </a:t>
            </a:r>
            <a:r>
              <a:rPr lang="ru-RU" dirty="0"/>
              <a:t>медленный темп чтения,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/>
              <a:t>“</a:t>
            </a:r>
            <a:r>
              <a:rPr lang="ru-RU" dirty="0"/>
              <a:t>угадывающее” чтение </a:t>
            </a:r>
            <a:r>
              <a:rPr lang="ru-RU" i="1" dirty="0"/>
              <a:t>(вместо уголёк - уголок, карточка –</a:t>
            </a:r>
          </a:p>
          <a:p>
            <a:r>
              <a:rPr lang="ru-RU" i="1" dirty="0"/>
              <a:t>картошка, собрание – забрать)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352928" cy="79208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/>
              <a:t>ТИПИЧНЫЕ ОШИБКИ </a:t>
            </a:r>
            <a:r>
              <a:rPr lang="ru-RU" sz="2800" dirty="0" smtClean="0"/>
              <a:t>ПРИ ЧТЕНИИ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567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496944" cy="417646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/>
              <a:t>Задачи: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/>
              <a:t>1. Освоить виды фонематического анализа, способствующие точному поэлементному переводу звуковой последовательности в буквенную.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/>
              <a:t>2. Удерживать в поле внимания всю звуковую последовательность слова.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/>
              <a:t>3. Активно оперировать  ее составляющими.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496944" cy="11521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/>
              <a:t>Развитие ФОНЕМАТИЧЕСКОГО ВОСПРИЯТИЯ </a:t>
            </a:r>
            <a:br>
              <a:rPr lang="ru-RU" sz="2800" dirty="0"/>
            </a:br>
            <a:r>
              <a:rPr lang="ru-RU" sz="2800" dirty="0" smtClean="0"/>
              <a:t>у детей 6-7 лет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395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496944" cy="417646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6000" dirty="0" smtClean="0"/>
              <a:t>Играйте с нами!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6000" dirty="0" smtClean="0"/>
              <a:t>Играйте сами!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496944" cy="11521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/>
              <a:t>Игры и образовательные ситуации по развитию фонематического слуха.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8879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3528392" cy="262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149080"/>
            <a:ext cx="8811813" cy="2520280"/>
          </a:xfrm>
        </p:spPr>
        <p:txBody>
          <a:bodyPr>
            <a:normAutofit fontScale="40000" lnSpcReduction="20000"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6000" dirty="0"/>
              <a:t>1. Речевое внимание </a:t>
            </a:r>
            <a:r>
              <a:rPr lang="ru-RU" sz="6000" dirty="0" smtClean="0"/>
              <a:t> (</a:t>
            </a:r>
            <a:r>
              <a:rPr lang="ru-RU" sz="6000" dirty="0"/>
              <a:t>восприятие содержания </a:t>
            </a:r>
            <a:r>
              <a:rPr lang="ru-RU" sz="6000" dirty="0" smtClean="0"/>
              <a:t> высказываний</a:t>
            </a:r>
            <a:r>
              <a:rPr lang="ru-RU" sz="6000" dirty="0"/>
              <a:t>)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6000" dirty="0"/>
              <a:t>2.Сопоставление </a:t>
            </a:r>
            <a:r>
              <a:rPr lang="ru-RU" sz="6000" dirty="0" smtClean="0"/>
              <a:t>  одинаковых </a:t>
            </a:r>
            <a:r>
              <a:rPr lang="ru-RU" sz="6000" dirty="0" err="1" smtClean="0"/>
              <a:t>звукокомплексов</a:t>
            </a:r>
            <a:r>
              <a:rPr lang="ru-RU" sz="6000" dirty="0" smtClean="0"/>
              <a:t> </a:t>
            </a:r>
            <a:r>
              <a:rPr lang="ru-RU" sz="6000" dirty="0"/>
              <a:t>по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6000" dirty="0"/>
              <a:t>мелодике (высоте, </a:t>
            </a:r>
            <a:r>
              <a:rPr lang="ru-RU" sz="6000" dirty="0" smtClean="0"/>
              <a:t> длительности</a:t>
            </a:r>
            <a:r>
              <a:rPr lang="ru-RU" sz="6000" dirty="0"/>
              <a:t>, силе тембру)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6000" dirty="0"/>
              <a:t>3</a:t>
            </a:r>
            <a:r>
              <a:rPr lang="ru-RU" sz="6000" dirty="0" smtClean="0"/>
              <a:t>. Сопоставление </a:t>
            </a:r>
            <a:r>
              <a:rPr lang="ru-RU" sz="6000" dirty="0"/>
              <a:t>слов, </a:t>
            </a:r>
            <a:r>
              <a:rPr lang="ru-RU" sz="6000" dirty="0" smtClean="0"/>
              <a:t>близких </a:t>
            </a:r>
            <a:r>
              <a:rPr lang="ru-RU" sz="6000" dirty="0"/>
              <a:t>по звуковому </a:t>
            </a:r>
            <a:r>
              <a:rPr lang="ru-RU" sz="6000" dirty="0" smtClean="0"/>
              <a:t> составу </a:t>
            </a:r>
            <a:endParaRPr lang="ru-RU" sz="60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6000" dirty="0"/>
              <a:t>4. Сопоставление слогов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6000" dirty="0"/>
              <a:t>5. Сопоставление звуков</a:t>
            </a:r>
            <a:endParaRPr lang="ru-RU" sz="6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496944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/>
              <a:t>Игры для развития фонематического слуха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015" y="1071032"/>
            <a:ext cx="3888432" cy="262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096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513</Words>
  <Application>Microsoft Office PowerPoint</Application>
  <PresentationFormat>Экран (4:3)</PresentationFormat>
  <Paragraphs>65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Добукварный период для детей  с речевыми нарушениям  (ФФНР; ОНР)</vt:lpstr>
      <vt:lpstr>ПОДГОТОВКА ДЕТЕЙ С НАРУШЕНИЯМИ РЕЧИ  К ЧТЕНИЮ</vt:lpstr>
      <vt:lpstr>ПОДГОТОВКА ДЕТЕЙ С НАРУШЕНИЯМИ РЕЧИ  К ЧТЕНИЮ  </vt:lpstr>
      <vt:lpstr>Фонематическое восприятие это способность различать фонемы родного языка и определять звуковой состав слова.</vt:lpstr>
      <vt:lpstr>Развитие ФОНЕМАТИЧЕСКОГО ВОСПРИЯТИЯ – первая и важнейшая ступень на пути к правильному чтению </vt:lpstr>
      <vt:lpstr>ТИПИЧНЫЕ ОШИБКИ ПРИ ЧТЕНИИ  </vt:lpstr>
      <vt:lpstr>Развитие ФОНЕМАТИЧЕСКОГО ВОСПРИЯТИЯ  у детей 6-7 лет</vt:lpstr>
      <vt:lpstr>Игры и образовательные ситуации по развитию фонематического слуха.</vt:lpstr>
      <vt:lpstr>Игры для развития фонематического слуха</vt:lpstr>
      <vt:lpstr>Игра  «Угадай-ка» : какой слог получиться из первых звуков слов, какая схема к какому слову подходит.</vt:lpstr>
      <vt:lpstr>Игра «Определи место звука в слове»: - подобрать слова, в которых  определенный звук стоит в начале, середине, конце слова.</vt:lpstr>
      <vt:lpstr>Игра «Выложим схему»: - звуковой анализ слогов, слов, фраз с выкладыванием цветных схем.</vt:lpstr>
      <vt:lpstr>Игра «Хлопай-топай»: - на один звук хлопаем, на другой звук топаем.</vt:lpstr>
      <vt:lpstr>Игра «Слоговой магазин»: - на картон наклеены кружки; ребенок может купить то слово, в котором количество слогов совпадает с количеством кружков на карточке.</vt:lpstr>
      <vt:lpstr>Игра «ЛОТО»: - дети отмечают зеленой фишкой слова с мягким согласным звуком.</vt:lpstr>
      <vt:lpstr>Игры «Доскажи словечко», «Поймай звук»: - выделение звука в ряду звуков, слогов, слов; - характеристика звука гласный или согласный(твердый - мягкий; глухой-звонкий)</vt:lpstr>
      <vt:lpstr>Игра «Скажи наоборот»: - взрослый произносит твердый вариант слога, ребенок мягкий вариант. Например: са-ся, со-сё, су-сю, сэ-се, сы-си.  Игра «Найди общий звук»: - взрослый называет слова, ребенок определяет какой общий звук есть в предложенных словах.  Игра «Доскажи словечко»: - взрослый начинает слова, ребенок добавляет определенный слог и произносит все слово.  </vt:lpstr>
      <vt:lpstr>Игра «Перепалки»: - взрослый произносит  слова с твердым звуком, ребенок произносит слова с мягким звуком. Например: замок- зима; - взрослый произносит слова со звонким звуком, ребенок произносит слова с глухим звуком. Например: баба- папа.   Игра «Отгадать загадки»: - назвать первый звук отгадки, разделить слова-отгадки на слоги, придумать сними предложения.    </vt:lpstr>
      <vt:lpstr>  Хороших игр!!!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Старший воспитатель</dc:creator>
  <cp:lastModifiedBy>Старший воспитатель</cp:lastModifiedBy>
  <cp:revision>33</cp:revision>
  <dcterms:created xsi:type="dcterms:W3CDTF">2022-12-20T12:29:02Z</dcterms:created>
  <dcterms:modified xsi:type="dcterms:W3CDTF">2022-12-27T09:39:59Z</dcterms:modified>
</cp:coreProperties>
</file>