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1" r:id="rId4"/>
    <p:sldId id="275" r:id="rId5"/>
    <p:sldId id="263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71" d="100"/>
          <a:sy n="71" d="100"/>
        </p:scale>
        <p:origin x="-2700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517232"/>
            <a:ext cx="8157290" cy="1152128"/>
          </a:xfrm>
        </p:spPr>
        <p:txBody>
          <a:bodyPr/>
          <a:lstStyle/>
          <a:p>
            <a:pPr algn="r"/>
            <a:r>
              <a:rPr lang="ru-RU" dirty="0" smtClean="0"/>
              <a:t>Учитель-логопед Шестакова О.Л.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560839" cy="3744416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err="1">
                <a:effectLst/>
                <a:latin typeface="Times New Roman"/>
                <a:ea typeface="Calibri"/>
              </a:rPr>
              <a:t>Добукварный</a:t>
            </a:r>
            <a:r>
              <a:rPr lang="ru-RU" dirty="0">
                <a:effectLst/>
                <a:latin typeface="Times New Roman"/>
                <a:ea typeface="Calibri"/>
              </a:rPr>
              <a:t> период для детей </a:t>
            </a:r>
            <a:r>
              <a:rPr lang="ru-RU" dirty="0" smtClean="0">
                <a:effectLst/>
                <a:latin typeface="Times New Roman"/>
                <a:ea typeface="Calibri"/>
              </a:rPr>
              <a:t/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r>
              <a:rPr lang="ru-RU" dirty="0" smtClean="0">
                <a:effectLst/>
                <a:latin typeface="Times New Roman"/>
                <a:ea typeface="Calibri"/>
              </a:rPr>
              <a:t>с речевыми нарушениям</a:t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r>
              <a:rPr lang="ru-RU" dirty="0" smtClean="0">
                <a:effectLst/>
                <a:latin typeface="Times New Roman"/>
                <a:ea typeface="Calibri"/>
              </a:rPr>
              <a:t> </a:t>
            </a:r>
            <a:r>
              <a:rPr lang="ru-RU" sz="4000" dirty="0">
                <a:effectLst/>
                <a:latin typeface="Times New Roman"/>
                <a:ea typeface="Calibri"/>
              </a:rPr>
              <a:t>(ФФНР; ОНР)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565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496944" cy="41764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0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6480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/>
              <a:t>УЧИМСЯ УПОТРЕБЛЯТЬ ПРЕДЛОГИ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971972"/>
            <a:ext cx="4536504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ПРЕДЛОГИ  </a:t>
            </a:r>
            <a:r>
              <a:rPr lang="ru-RU" sz="2400" dirty="0"/>
              <a:t>ЗА, ПЕРЕД И МЕЖДУ</a:t>
            </a:r>
            <a:endParaRPr lang="ru-RU" sz="2400" dirty="0" smtClean="0"/>
          </a:p>
          <a:p>
            <a:endParaRPr lang="ru-RU" sz="2000" dirty="0"/>
          </a:p>
          <a:p>
            <a:r>
              <a:rPr lang="ru-RU" sz="2000" dirty="0"/>
              <a:t>1.	Ты узнал эту сказку? Ответь, за кем стоит внучка? А за кем стоит бабушка? И т.д.</a:t>
            </a:r>
          </a:p>
          <a:p>
            <a:r>
              <a:rPr lang="ru-RU" sz="2000" dirty="0"/>
              <a:t>2.	Перед кем стоит дедушка? А бабушка, мышка, Жучка и т.д.?</a:t>
            </a:r>
          </a:p>
          <a:p>
            <a:r>
              <a:rPr lang="ru-RU" sz="2000" dirty="0"/>
              <a:t>3.	Угадай, про кого я говорю: «Этот герой стоит за бабкой, это этот — перед внучкой, это ...; а этот — между Жучкой и мышкой, это ...».</a:t>
            </a:r>
          </a:p>
          <a:p>
            <a:r>
              <a:rPr lang="ru-RU" sz="2000" dirty="0"/>
              <a:t>4.	Теперь ты мне загадай загадки про героев сказки «Репка».</a:t>
            </a:r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 </a:t>
            </a:r>
            <a:endParaRPr lang="ru-RU" sz="2400" dirty="0"/>
          </a:p>
          <a:p>
            <a:endParaRPr lang="ru-RU" sz="2400" dirty="0"/>
          </a:p>
          <a:p>
            <a:endParaRPr lang="ru-RU" sz="2400" dirty="0" smtClean="0"/>
          </a:p>
          <a:p>
            <a:pPr marL="342900" indent="-342900">
              <a:buAutoNum type="arabicPeriod" startAt="3"/>
            </a:pPr>
            <a:endParaRPr lang="ru-RU" sz="2400" dirty="0"/>
          </a:p>
          <a:p>
            <a:pPr marL="342900" indent="-342900">
              <a:buAutoNum type="arabicPeriod" startAt="3"/>
            </a:pPr>
            <a:endParaRPr lang="ru-RU" sz="2400" dirty="0"/>
          </a:p>
        </p:txBody>
      </p:sp>
      <p:pic>
        <p:nvPicPr>
          <p:cNvPr id="5122" name="Picture 2" descr="imag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7" y="971972"/>
            <a:ext cx="3479191" cy="512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0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496944" cy="41764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0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6480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/>
              <a:t>УЧИМСЯ УПОТРЕБЛЯТЬ ПРЕДЛОГИ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971972"/>
            <a:ext cx="4536504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</a:t>
            </a:r>
            <a:r>
              <a:rPr lang="ru-RU" sz="2400" dirty="0"/>
              <a:t>.	</a:t>
            </a:r>
            <a:r>
              <a:rPr lang="ru-RU" sz="2200" dirty="0"/>
              <a:t>Маша с друзьями играет в прятки. Расскажи, куда спрятались дети и откуда они выглядывают. Например: «Эта девочка </a:t>
            </a:r>
            <a:r>
              <a:rPr lang="ru-RU" sz="2200" dirty="0" smtClean="0"/>
              <a:t>спряталась </a:t>
            </a:r>
            <a:r>
              <a:rPr lang="ru-RU" sz="2200" dirty="0"/>
              <a:t>за гараж и выглядывает из-за гаража, а этот мальчик </a:t>
            </a:r>
            <a:r>
              <a:rPr lang="ru-RU" sz="2200" dirty="0" smtClean="0"/>
              <a:t>спрятался </a:t>
            </a:r>
            <a:r>
              <a:rPr lang="ru-RU" sz="2200" dirty="0"/>
              <a:t>за дерево и выглядывает из-за дерева...».</a:t>
            </a:r>
          </a:p>
          <a:p>
            <a:r>
              <a:rPr lang="ru-RU" sz="2200" dirty="0"/>
              <a:t>2.	Закрой книгу и постарайся вспомнить, откуда выглядывали дети. (Из-за дома ...)</a:t>
            </a:r>
          </a:p>
          <a:p>
            <a:r>
              <a:rPr lang="ru-RU" sz="2200" dirty="0"/>
              <a:t>3.	«Отдай» бантик и подзорную трубу тем детям, которые их потеряли.</a:t>
            </a:r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 </a:t>
            </a:r>
            <a:endParaRPr lang="ru-RU" sz="2400" dirty="0"/>
          </a:p>
          <a:p>
            <a:endParaRPr lang="ru-RU" sz="2400" dirty="0"/>
          </a:p>
          <a:p>
            <a:endParaRPr lang="ru-RU" sz="2400" dirty="0" smtClean="0"/>
          </a:p>
          <a:p>
            <a:pPr marL="342900" indent="-342900">
              <a:buAutoNum type="arabicPeriod" startAt="3"/>
            </a:pPr>
            <a:endParaRPr lang="ru-RU" sz="2400" dirty="0"/>
          </a:p>
          <a:p>
            <a:pPr marL="342900" indent="-342900">
              <a:buAutoNum type="arabicPeriod" startAt="3"/>
            </a:pP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71972"/>
            <a:ext cx="3652010" cy="555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8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496944" cy="41764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0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6480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/>
              <a:t>УЧИМСЯ УПОТРЕБЛЯТЬ ПРЕДЛОГИ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971972"/>
            <a:ext cx="4536504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ПРЕДЛОГИ ИЗ, ИЗ-ЗА</a:t>
            </a: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dirty="0"/>
              <a:t>1.	</a:t>
            </a:r>
            <a:r>
              <a:rPr lang="ru-RU" sz="2200" dirty="0"/>
              <a:t>Найди всех щенков и расскажи, откуда они выглядывают.</a:t>
            </a:r>
          </a:p>
          <a:p>
            <a:r>
              <a:rPr lang="ru-RU" sz="2200" dirty="0"/>
              <a:t>2.	Закрой книгу и вспомни, откуда выглядывали щенки.</a:t>
            </a:r>
          </a:p>
          <a:p>
            <a:r>
              <a:rPr lang="ru-RU" sz="2200" dirty="0"/>
              <a:t>3.	Расскажи, кто выглядывает из клетки, а кто из-за клетки; кто из корзинки, а кто из-за корзинки, кто из шкафа, а кто и из-за шкафа.</a:t>
            </a:r>
          </a:p>
          <a:p>
            <a:r>
              <a:rPr lang="ru-RU" sz="2200" dirty="0"/>
              <a:t>4.	Откуда ты достанешь хомяка, черного щенка, котенка, рыжего щенка, серого щенка, ежика?</a:t>
            </a:r>
          </a:p>
          <a:p>
            <a:endParaRPr lang="ru-RU" sz="2200" dirty="0" smtClean="0"/>
          </a:p>
          <a:p>
            <a:endParaRPr lang="ru-RU" sz="2400" dirty="0"/>
          </a:p>
          <a:p>
            <a:r>
              <a:rPr lang="ru-RU" sz="2400" dirty="0" smtClean="0"/>
              <a:t> </a:t>
            </a:r>
            <a:endParaRPr lang="ru-RU" sz="2400" dirty="0"/>
          </a:p>
          <a:p>
            <a:endParaRPr lang="ru-RU" sz="2400" dirty="0"/>
          </a:p>
          <a:p>
            <a:endParaRPr lang="ru-RU" sz="2400" dirty="0" smtClean="0"/>
          </a:p>
          <a:p>
            <a:pPr marL="342900" indent="-342900">
              <a:buAutoNum type="arabicPeriod" startAt="3"/>
            </a:pPr>
            <a:endParaRPr lang="ru-RU" sz="2400" dirty="0"/>
          </a:p>
          <a:p>
            <a:pPr marL="342900" indent="-342900">
              <a:buAutoNum type="arabicPeriod" startAt="3"/>
            </a:pP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90192"/>
            <a:ext cx="3672408" cy="53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5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496944" cy="41764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0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6480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/>
              <a:t>УЧИМСЯ УПОТРЕБЛЯТЬ ПРЕДЛОГИ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971972"/>
            <a:ext cx="453650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ПРЕДЛОГ ИЗ-ПОД</a:t>
            </a: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r>
              <a:rPr lang="ru-RU" sz="2200" dirty="0"/>
              <a:t>1.	Помоги найти всех котят и расскажи, откуда они вылезут. </a:t>
            </a:r>
            <a:r>
              <a:rPr lang="ru-RU" sz="2200" dirty="0" smtClean="0"/>
              <a:t>На пример</a:t>
            </a:r>
            <a:r>
              <a:rPr lang="ru-RU" sz="2200" dirty="0"/>
              <a:t>: «Белый котенок вылезет из-под стола, черный вылезет из- под стула и т.д.».</a:t>
            </a:r>
          </a:p>
          <a:p>
            <a:r>
              <a:rPr lang="ru-RU" sz="2200" dirty="0"/>
              <a:t>2.	Помоги котятам найти свои бантики. Соедини подходящие </a:t>
            </a:r>
            <a:r>
              <a:rPr lang="ru-RU" sz="2200" dirty="0" smtClean="0"/>
              <a:t>картинки</a:t>
            </a:r>
            <a:r>
              <a:rPr lang="ru-RU" sz="2200" dirty="0"/>
              <a:t>.</a:t>
            </a:r>
          </a:p>
          <a:p>
            <a:endParaRPr lang="ru-RU" sz="2200" dirty="0" smtClean="0"/>
          </a:p>
          <a:p>
            <a:endParaRPr lang="ru-RU" sz="2400" dirty="0"/>
          </a:p>
          <a:p>
            <a:r>
              <a:rPr lang="ru-RU" sz="2400" dirty="0" smtClean="0"/>
              <a:t> </a:t>
            </a:r>
            <a:endParaRPr lang="ru-RU" sz="2400" dirty="0"/>
          </a:p>
          <a:p>
            <a:endParaRPr lang="ru-RU" sz="2400" dirty="0"/>
          </a:p>
          <a:p>
            <a:endParaRPr lang="ru-RU" sz="2400" dirty="0" smtClean="0"/>
          </a:p>
          <a:p>
            <a:pPr marL="342900" indent="-342900">
              <a:buAutoNum type="arabicPeriod" startAt="3"/>
            </a:pPr>
            <a:endParaRPr lang="ru-RU" sz="2400" dirty="0"/>
          </a:p>
          <a:p>
            <a:pPr marL="342900" indent="-342900">
              <a:buAutoNum type="arabicPeriod" startAt="3"/>
            </a:pP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8032"/>
            <a:ext cx="3600400" cy="53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9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772816"/>
            <a:ext cx="4464496" cy="41764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0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6480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/>
              <a:t>УЧИМСЯ УПОТРЕБЛЯТЬ ПРЕДЛОГИ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971972"/>
            <a:ext cx="4536504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</a:rPr>
              <a:t>ВСЕ ПРЕДЛОГИ</a:t>
            </a:r>
          </a:p>
          <a:p>
            <a:pPr marL="101600" marR="266700" indent="190500" algn="just">
              <a:spcAft>
                <a:spcPts val="10"/>
              </a:spcAft>
            </a:pPr>
            <a:r>
              <a:rPr lang="ru-RU" sz="2000" dirty="0">
                <a:latin typeface="Microsoft Sans Serif"/>
                <a:ea typeface="Microsoft Sans Serif"/>
                <a:cs typeface="Microsoft Sans Serif"/>
              </a:rPr>
              <a:t>1. Добавь словечко! Солнце встает ...</a:t>
            </a:r>
            <a:r>
              <a:rPr lang="ru-RU" sz="2000" i="1" spc="100" dirty="0">
                <a:latin typeface="Microsoft Sans Serif"/>
                <a:ea typeface="Microsoft Sans Serif"/>
                <a:cs typeface="Microsoft Sans Serif"/>
              </a:rPr>
              <a:t> из-за</a:t>
            </a:r>
            <a:r>
              <a:rPr lang="ru-RU" sz="2000" dirty="0">
                <a:latin typeface="Microsoft Sans Serif"/>
                <a:ea typeface="Microsoft Sans Serif"/>
                <a:cs typeface="Microsoft Sans Serif"/>
              </a:rPr>
              <a:t> гор. Облака плывут ...</a:t>
            </a:r>
            <a:r>
              <a:rPr lang="ru-RU" sz="2000" i="1" spc="100" dirty="0">
                <a:latin typeface="Microsoft Sans Serif"/>
                <a:ea typeface="Microsoft Sans Serif"/>
                <a:cs typeface="Microsoft Sans Serif"/>
              </a:rPr>
              <a:t> по </a:t>
            </a:r>
            <a:r>
              <a:rPr lang="ru-RU" sz="2000" dirty="0">
                <a:latin typeface="Microsoft Sans Serif"/>
                <a:ea typeface="Microsoft Sans Serif"/>
                <a:cs typeface="Microsoft Sans Serif"/>
              </a:rPr>
              <a:t>небу. Лиса бежит ...</a:t>
            </a:r>
            <a:r>
              <a:rPr lang="ru-RU" sz="2000" i="1" spc="100" dirty="0">
                <a:latin typeface="Microsoft Sans Serif"/>
                <a:ea typeface="Microsoft Sans Serif"/>
                <a:cs typeface="Microsoft Sans Serif"/>
              </a:rPr>
              <a:t> за</a:t>
            </a:r>
            <a:r>
              <a:rPr lang="ru-RU" sz="2000" dirty="0">
                <a:latin typeface="Microsoft Sans Serif"/>
                <a:ea typeface="Microsoft Sans Serif"/>
                <a:cs typeface="Microsoft Sans Serif"/>
              </a:rPr>
              <a:t> мышкой. Мышка убегает ...</a:t>
            </a:r>
            <a:r>
              <a:rPr lang="ru-RU" sz="2000" i="1" spc="100" dirty="0">
                <a:latin typeface="Microsoft Sans Serif"/>
                <a:ea typeface="Microsoft Sans Serif"/>
                <a:cs typeface="Microsoft Sans Serif"/>
              </a:rPr>
              <a:t> от</a:t>
            </a:r>
            <a:r>
              <a:rPr lang="ru-RU" sz="2000" dirty="0">
                <a:latin typeface="Microsoft Sans Serif"/>
                <a:ea typeface="Microsoft Sans Serif"/>
                <a:cs typeface="Microsoft Sans Serif"/>
              </a:rPr>
              <a:t> лисы. Заяц выглядывает ...</a:t>
            </a:r>
            <a:r>
              <a:rPr lang="ru-RU" sz="2000" i="1" spc="100" dirty="0">
                <a:latin typeface="Microsoft Sans Serif"/>
                <a:ea typeface="Microsoft Sans Serif"/>
                <a:cs typeface="Microsoft Sans Serif"/>
              </a:rPr>
              <a:t> из-за</a:t>
            </a:r>
            <a:r>
              <a:rPr lang="ru-RU" sz="2000" dirty="0">
                <a:latin typeface="Microsoft Sans Serif"/>
                <a:ea typeface="Microsoft Sans Serif"/>
                <a:cs typeface="Microsoft Sans Serif"/>
              </a:rPr>
              <a:t> кустов. Шляпки грибов видны ...</a:t>
            </a:r>
            <a:r>
              <a:rPr lang="ru-RU" sz="2000" i="1" spc="100" dirty="0">
                <a:latin typeface="Microsoft Sans Serif"/>
                <a:ea typeface="Microsoft Sans Serif"/>
                <a:cs typeface="Microsoft Sans Serif"/>
              </a:rPr>
              <a:t> из-под</a:t>
            </a:r>
            <a:r>
              <a:rPr lang="ru-RU" sz="2000" dirty="0">
                <a:latin typeface="Microsoft Sans Serif"/>
                <a:ea typeface="Microsoft Sans Serif"/>
                <a:cs typeface="Microsoft Sans Serif"/>
              </a:rPr>
              <a:t> листьев. Еж выглядывает ...</a:t>
            </a:r>
            <a:r>
              <a:rPr lang="ru-RU" sz="2000" i="1" spc="100" dirty="0">
                <a:latin typeface="Microsoft Sans Serif"/>
                <a:ea typeface="Microsoft Sans Serif"/>
                <a:cs typeface="Microsoft Sans Serif"/>
              </a:rPr>
              <a:t> из</a:t>
            </a:r>
            <a:r>
              <a:rPr lang="ru-RU" sz="2000" dirty="0">
                <a:latin typeface="Microsoft Sans Serif"/>
                <a:ea typeface="Microsoft Sans Serif"/>
                <a:cs typeface="Microsoft Sans Serif"/>
              </a:rPr>
              <a:t> норки. Птенцы пищат ...</a:t>
            </a:r>
            <a:r>
              <a:rPr lang="ru-RU" sz="2000" i="1" spc="100" dirty="0">
                <a:latin typeface="Microsoft Sans Serif"/>
                <a:ea typeface="Microsoft Sans Serif"/>
                <a:cs typeface="Microsoft Sans Serif"/>
              </a:rPr>
              <a:t> в</a:t>
            </a:r>
            <a:r>
              <a:rPr lang="ru-RU" sz="2000" dirty="0">
                <a:latin typeface="Microsoft Sans Serif"/>
                <a:ea typeface="Microsoft Sans Serif"/>
                <a:cs typeface="Microsoft Sans Serif"/>
              </a:rPr>
              <a:t> гнезде. Птица летит ... </a:t>
            </a:r>
            <a:r>
              <a:rPr lang="ru-RU" sz="2000" i="1" spc="100" dirty="0">
                <a:latin typeface="Microsoft Sans Serif"/>
                <a:ea typeface="Microsoft Sans Serif"/>
                <a:cs typeface="Microsoft Sans Serif"/>
              </a:rPr>
              <a:t>к</a:t>
            </a:r>
            <a:r>
              <a:rPr lang="ru-RU" sz="2000" dirty="0">
                <a:latin typeface="Microsoft Sans Serif"/>
                <a:ea typeface="Microsoft Sans Serif"/>
                <a:cs typeface="Microsoft Sans Serif"/>
              </a:rPr>
              <a:t> птенцам. Скамейка стоит ...</a:t>
            </a:r>
            <a:r>
              <a:rPr lang="ru-RU" sz="2000" i="1" spc="100" dirty="0">
                <a:latin typeface="Microsoft Sans Serif"/>
                <a:ea typeface="Microsoft Sans Serif"/>
                <a:cs typeface="Microsoft Sans Serif"/>
              </a:rPr>
              <a:t> под</a:t>
            </a:r>
            <a:r>
              <a:rPr lang="ru-RU" sz="2000" dirty="0">
                <a:latin typeface="Microsoft Sans Serif"/>
                <a:ea typeface="Microsoft Sans Serif"/>
                <a:cs typeface="Microsoft Sans Serif"/>
              </a:rPr>
              <a:t> деревом. Дым идет ...</a:t>
            </a:r>
            <a:r>
              <a:rPr lang="ru-RU" sz="2000" i="1" spc="100" dirty="0">
                <a:latin typeface="Microsoft Sans Serif"/>
                <a:ea typeface="Microsoft Sans Serif"/>
                <a:cs typeface="Microsoft Sans Serif"/>
              </a:rPr>
              <a:t> из</a:t>
            </a:r>
            <a:r>
              <a:rPr lang="ru-RU" sz="2000" dirty="0">
                <a:latin typeface="Microsoft Sans Serif"/>
                <a:ea typeface="Microsoft Sans Serif"/>
                <a:cs typeface="Microsoft Sans Serif"/>
              </a:rPr>
              <a:t> трубы. Мышонок выглядывает ...</a:t>
            </a:r>
            <a:r>
              <a:rPr lang="ru-RU" sz="2000" i="1" spc="100" dirty="0">
                <a:latin typeface="Microsoft Sans Serif"/>
                <a:ea typeface="Microsoft Sans Serif"/>
                <a:cs typeface="Microsoft Sans Serif"/>
              </a:rPr>
              <a:t> из-под</a:t>
            </a:r>
            <a:r>
              <a:rPr lang="ru-RU" sz="2000" dirty="0">
                <a:latin typeface="Microsoft Sans Serif"/>
                <a:ea typeface="Microsoft Sans Serif"/>
                <a:cs typeface="Microsoft Sans Serif"/>
              </a:rPr>
              <a:t> крыльца. Дети стоят ...</a:t>
            </a:r>
            <a:r>
              <a:rPr lang="ru-RU" sz="2000" i="1" spc="100" dirty="0">
                <a:latin typeface="Microsoft Sans Serif"/>
                <a:ea typeface="Microsoft Sans Serif"/>
                <a:cs typeface="Microsoft Sans Serif"/>
              </a:rPr>
              <a:t> около дома. </a:t>
            </a:r>
            <a:r>
              <a:rPr lang="ru-RU" sz="2000" dirty="0">
                <a:latin typeface="Microsoft Sans Serif"/>
                <a:ea typeface="Microsoft Sans Serif"/>
                <a:cs typeface="Microsoft Sans Serif"/>
              </a:rPr>
              <a:t>У них в руках цветы ...</a:t>
            </a:r>
            <a:r>
              <a:rPr lang="ru-RU" sz="2000" i="1" spc="100" dirty="0">
                <a:latin typeface="Microsoft Sans Serif"/>
                <a:ea typeface="Microsoft Sans Serif"/>
                <a:cs typeface="Microsoft Sans Serif"/>
              </a:rPr>
              <a:t> для</a:t>
            </a:r>
            <a:r>
              <a:rPr lang="ru-RU" sz="2000" dirty="0">
                <a:latin typeface="Microsoft Sans Serif"/>
                <a:ea typeface="Microsoft Sans Serif"/>
                <a:cs typeface="Microsoft Sans Serif"/>
              </a:rPr>
              <a:t> мамы. Самолет летит ...</a:t>
            </a:r>
            <a:r>
              <a:rPr lang="ru-RU" sz="2000" i="1" spc="100" dirty="0">
                <a:latin typeface="Microsoft Sans Serif"/>
                <a:ea typeface="Microsoft Sans Serif"/>
                <a:cs typeface="Microsoft Sans Serif"/>
              </a:rPr>
              <a:t> над</a:t>
            </a:r>
            <a:r>
              <a:rPr lang="ru-RU" sz="2000" dirty="0">
                <a:latin typeface="Microsoft Sans Serif"/>
                <a:ea typeface="Microsoft Sans Serif"/>
                <a:cs typeface="Microsoft Sans Serif"/>
              </a:rPr>
              <a:t> домом.</a:t>
            </a:r>
            <a:endParaRPr lang="ru-RU" sz="2000" dirty="0">
              <a:latin typeface="Microsoft Sans Serif"/>
              <a:ea typeface="Microsoft Sans Serif"/>
            </a:endParaRPr>
          </a:p>
          <a:p>
            <a:endParaRPr lang="ru-RU" sz="2200" dirty="0" smtClean="0"/>
          </a:p>
          <a:p>
            <a:endParaRPr lang="ru-RU" sz="2400" dirty="0"/>
          </a:p>
          <a:p>
            <a:r>
              <a:rPr lang="ru-RU" sz="2400" dirty="0" smtClean="0"/>
              <a:t> </a:t>
            </a:r>
            <a:endParaRPr lang="ru-RU" sz="2400" dirty="0"/>
          </a:p>
          <a:p>
            <a:endParaRPr lang="ru-RU" sz="2400" dirty="0"/>
          </a:p>
          <a:p>
            <a:endParaRPr lang="ru-RU" sz="2400" dirty="0" smtClean="0"/>
          </a:p>
          <a:p>
            <a:pPr marL="342900" indent="-342900">
              <a:buAutoNum type="arabicPeriod" startAt="3"/>
            </a:pPr>
            <a:endParaRPr lang="ru-RU" sz="2400" dirty="0"/>
          </a:p>
          <a:p>
            <a:pPr marL="342900" indent="-342900">
              <a:buAutoNum type="arabicPeriod" startAt="3"/>
            </a:pP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8" r="5405" b="4769"/>
          <a:stretch/>
        </p:blipFill>
        <p:spPr bwMode="auto">
          <a:xfrm>
            <a:off x="323528" y="1124744"/>
            <a:ext cx="381642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1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61926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/>
              <a:t/>
            </a:r>
            <a:br>
              <a:rPr lang="ru-RU" sz="2800" u="sng" dirty="0"/>
            </a:br>
            <a:r>
              <a:rPr lang="ru-RU" sz="2800" u="sng" dirty="0" smtClean="0"/>
              <a:t>Хороших игр!!!</a:t>
            </a:r>
            <a:br>
              <a:rPr lang="ru-RU" sz="2800" u="sng" dirty="0" smtClean="0"/>
            </a:br>
            <a:r>
              <a:rPr lang="ru-RU" sz="2800" u="sng" dirty="0"/>
              <a:t/>
            </a:r>
            <a:br>
              <a:rPr lang="ru-RU" sz="2800" u="sng" dirty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/>
              <a:t>Литература:</a:t>
            </a:r>
            <a:br>
              <a:rPr lang="ru-RU" sz="2800" u="sng" dirty="0"/>
            </a:br>
            <a:r>
              <a:rPr lang="ru-RU" sz="2800" b="0" dirty="0"/>
              <a:t>1. Т.А. </a:t>
            </a:r>
            <a:r>
              <a:rPr lang="ru-RU" sz="2800" b="0" dirty="0" smtClean="0"/>
              <a:t>Ткаченко  «ФОРМИРОВАНИЕ</a:t>
            </a: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2800" b="0" dirty="0"/>
              <a:t>ЛЕКСИКОГРАММАТИЧЕСКИХ</a:t>
            </a:r>
            <a:br>
              <a:rPr lang="ru-RU" sz="2800" b="0" dirty="0"/>
            </a:br>
            <a:r>
              <a:rPr lang="ru-RU" sz="2800" b="0" dirty="0" smtClean="0"/>
              <a:t>ПРЕДСТАВЛЕНИЙ»</a:t>
            </a:r>
            <a:br>
              <a:rPr lang="ru-RU" sz="2800" b="0" dirty="0" smtClean="0"/>
            </a:br>
            <a:r>
              <a:rPr lang="ru-RU" sz="2800" b="0" dirty="0" smtClean="0"/>
              <a:t>2. </a:t>
            </a:r>
            <a:r>
              <a:rPr lang="ru-RU" sz="2800" b="0" dirty="0" smtClean="0"/>
              <a:t>Е</a:t>
            </a:r>
            <a:r>
              <a:rPr lang="ru-RU" sz="2800" b="0" dirty="0" smtClean="0"/>
              <a:t>.М. </a:t>
            </a:r>
            <a:r>
              <a:rPr lang="ru-RU" sz="2800" b="0" dirty="0" err="1" smtClean="0"/>
              <a:t>Косинова</a:t>
            </a:r>
            <a:r>
              <a:rPr lang="ru-RU" sz="2800" b="0" dirty="0" smtClean="0"/>
              <a:t>  «ГРАММАТИЧЕСКАЯ ТЕТРАДЬ:СЛОЖНЫЕ ПРЕДЛОГИ»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u="sng" dirty="0" smtClean="0"/>
              <a:t> </a:t>
            </a:r>
            <a:br>
              <a:rPr lang="ru-RU" sz="2800" u="sng" dirty="0" smtClean="0"/>
            </a:b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39030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496944" cy="5184576"/>
          </a:xfrm>
        </p:spPr>
        <p:txBody>
          <a:bodyPr>
            <a:normAutofit fontScale="92500" lnSpcReduction="20000"/>
          </a:bodyPr>
          <a:lstStyle/>
          <a:p>
            <a:r>
              <a:rPr lang="ru-RU" sz="2800" i="1" dirty="0" smtClean="0"/>
              <a:t>    Формирование лексико-грамматических категорий  позволит </a:t>
            </a:r>
            <a:r>
              <a:rPr lang="ru-RU" sz="2800" i="1" dirty="0"/>
              <a:t>предупредить не только </a:t>
            </a:r>
            <a:br>
              <a:rPr lang="ru-RU" sz="2800" i="1" dirty="0"/>
            </a:br>
            <a:r>
              <a:rPr lang="ru-RU" sz="2800" i="1" dirty="0"/>
              <a:t>специфические, но и сопутствующие ошибки </a:t>
            </a:r>
            <a:r>
              <a:rPr lang="ru-RU" sz="2800" i="1" dirty="0" smtClean="0"/>
              <a:t>при  обучении </a:t>
            </a:r>
            <a:r>
              <a:rPr lang="ru-RU" sz="2800" i="1" dirty="0"/>
              <a:t>детей </a:t>
            </a:r>
            <a:r>
              <a:rPr lang="ru-RU" sz="2800" i="1" dirty="0" smtClean="0"/>
              <a:t>чтению.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ЦИТАТА </a:t>
            </a:r>
            <a:r>
              <a:rPr lang="ru-RU" sz="2800" i="1" dirty="0"/>
              <a:t>Р.И. </a:t>
            </a:r>
            <a:r>
              <a:rPr lang="ru-RU" sz="2800" i="1" dirty="0" err="1"/>
              <a:t>Лалаевой</a:t>
            </a:r>
            <a:r>
              <a:rPr lang="ru-RU" sz="2800" i="1" dirty="0"/>
              <a:t> </a:t>
            </a:r>
            <a:endParaRPr lang="ru-RU" sz="2800" i="1" dirty="0" smtClean="0"/>
          </a:p>
          <a:p>
            <a:r>
              <a:rPr lang="ru-RU" sz="2800" i="1" dirty="0" smtClean="0"/>
              <a:t>«… для </a:t>
            </a:r>
            <a:r>
              <a:rPr lang="ru-RU" sz="2800" i="1" dirty="0"/>
              <a:t>устранения </a:t>
            </a:r>
            <a:r>
              <a:rPr lang="ru-RU" sz="2800" i="1" dirty="0" err="1"/>
              <a:t>аграмматизма</a:t>
            </a:r>
            <a:r>
              <a:rPr lang="ru-RU" sz="2800" i="1" dirty="0"/>
              <a:t> </a:t>
            </a:r>
            <a:r>
              <a:rPr lang="ru-RU" sz="2800" i="1" dirty="0" smtClean="0"/>
              <a:t>недостаточно </a:t>
            </a:r>
            <a:r>
              <a:rPr lang="ru-RU" sz="2800" i="1" dirty="0"/>
              <a:t>касаться семантики слов. </a:t>
            </a:r>
            <a:endParaRPr lang="ru-RU" sz="2800" i="1" dirty="0" smtClean="0"/>
          </a:p>
          <a:p>
            <a:r>
              <a:rPr lang="ru-RU" sz="2800" i="1" dirty="0" smtClean="0"/>
              <a:t>Необходимо  последовательно </a:t>
            </a:r>
            <a:r>
              <a:rPr lang="ru-RU" sz="2800" i="1" dirty="0"/>
              <a:t>формировать навыки словоизменения </a:t>
            </a:r>
            <a:r>
              <a:rPr lang="ru-RU" sz="2800" i="1" dirty="0" smtClean="0"/>
              <a:t>и словообразования</a:t>
            </a:r>
            <a:r>
              <a:rPr lang="ru-RU" sz="2800" i="1" dirty="0"/>
              <a:t>, непременно привлекая внимание </a:t>
            </a:r>
            <a:r>
              <a:rPr lang="ru-RU" sz="2800" i="1" dirty="0" smtClean="0"/>
              <a:t> ребёнка </a:t>
            </a:r>
            <a:r>
              <a:rPr lang="ru-RU" sz="2800" i="1" dirty="0"/>
              <a:t>к морфологическому и фонетическому составу </a:t>
            </a:r>
          </a:p>
          <a:p>
            <a:r>
              <a:rPr lang="ru-RU" sz="2800" i="1" dirty="0"/>
              <a:t>слова. </a:t>
            </a:r>
          </a:p>
          <a:p>
            <a:endParaRPr lang="ru-RU" sz="28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165618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Этап коррекции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ЛЕКСИКО - ГРАММАТИЧЕСКИХ 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представлений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7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568952" cy="521941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dirty="0"/>
              <a:t>Р</a:t>
            </a:r>
            <a:r>
              <a:rPr lang="ru-RU" sz="2800" dirty="0" smtClean="0"/>
              <a:t>азвитие </a:t>
            </a:r>
            <a:r>
              <a:rPr lang="ru-RU" sz="2800" dirty="0"/>
              <a:t>«чувства языка</a:t>
            </a:r>
            <a:r>
              <a:rPr lang="ru-RU" sz="2800" dirty="0" smtClean="0"/>
              <a:t>»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/>
              <a:t> </a:t>
            </a:r>
            <a:r>
              <a:rPr lang="ru-RU" sz="2800" dirty="0"/>
              <a:t>активизация словаря (особенно </a:t>
            </a:r>
            <a:r>
              <a:rPr lang="ru-RU" sz="2800" dirty="0" smtClean="0"/>
              <a:t>слов–действий</a:t>
            </a:r>
            <a:r>
              <a:rPr lang="ru-RU" sz="2800" dirty="0"/>
              <a:t>, признаков, обобщений),  </a:t>
            </a:r>
            <a:r>
              <a:rPr lang="ru-RU" sz="2800" dirty="0" smtClean="0"/>
              <a:t>устранение </a:t>
            </a:r>
            <a:r>
              <a:rPr lang="ru-RU" sz="2800" dirty="0" err="1"/>
              <a:t>аграмматизма</a:t>
            </a:r>
            <a:r>
              <a:rPr lang="ru-RU" sz="2800" dirty="0"/>
              <a:t>: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/>
              <a:t>усвоение на практической основе навыков словообразования,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/>
              <a:t>правильного построения различных типов предложений, путём </a:t>
            </a:r>
            <a:r>
              <a:rPr lang="ru-RU" sz="2800" dirty="0" smtClean="0"/>
              <a:t> словоизменения</a:t>
            </a:r>
            <a:r>
              <a:rPr lang="ru-RU" sz="2800" dirty="0"/>
              <a:t>, употребления предлогов и союзов, </a:t>
            </a:r>
            <a:endParaRPr lang="ru-RU" sz="2800" dirty="0" smtClean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/>
              <a:t>соблюдения  порядка </a:t>
            </a:r>
            <a:r>
              <a:rPr lang="ru-RU" sz="2800" dirty="0"/>
              <a:t>слов.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7"/>
            <a:ext cx="8496944" cy="132169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КОРРЕКЦИОННО – РАЗВИВАЮЩИЕ ЗАДАЧИ ОБУЧЕНИЯ: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395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7"/>
            <a:ext cx="8496944" cy="132169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8543" t="22945" r="22853" b="7280"/>
          <a:stretch/>
        </p:blipFill>
        <p:spPr>
          <a:xfrm>
            <a:off x="179511" y="116632"/>
            <a:ext cx="8816541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496944" cy="41764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6000" dirty="0" smtClean="0"/>
              <a:t>Играйте с нами!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6000" dirty="0" smtClean="0"/>
              <a:t>Играйте сами!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/>
              <a:t>Игры и образовательные ситуации по формированию лексико-грамматических категорий.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87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496944" cy="41764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УЧИМСЯ УПОТРЕБЛЯТЬ ПРЕДЛОГИ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0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/>
              <a:t>Игры и образовательные ситуации по формированию лексико-грамматических категорий.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74" y="2276872"/>
            <a:ext cx="3409825" cy="41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7722" y="2132856"/>
            <a:ext cx="510877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Ответь </a:t>
            </a:r>
            <a:r>
              <a:rPr lang="ru-RU" sz="2400" dirty="0"/>
              <a:t>на вопросы: </a:t>
            </a:r>
            <a:endParaRPr lang="ru-RU" sz="2400" dirty="0" smtClean="0"/>
          </a:p>
          <a:p>
            <a:r>
              <a:rPr lang="ru-RU" sz="2400" dirty="0" smtClean="0"/>
              <a:t>Где </a:t>
            </a:r>
            <a:r>
              <a:rPr lang="ru-RU" sz="2400" dirty="0"/>
              <a:t>летит самолет? (Над озером.) </a:t>
            </a:r>
            <a:endParaRPr lang="ru-RU" sz="2400" dirty="0" smtClean="0"/>
          </a:p>
          <a:p>
            <a:r>
              <a:rPr lang="ru-RU" sz="2400" dirty="0" smtClean="0"/>
              <a:t>Где </a:t>
            </a:r>
            <a:r>
              <a:rPr lang="ru-RU" sz="2400" dirty="0"/>
              <a:t>летят птицы? </a:t>
            </a:r>
            <a:endParaRPr lang="ru-RU" sz="2400" dirty="0" smtClean="0"/>
          </a:p>
          <a:p>
            <a:r>
              <a:rPr lang="ru-RU" sz="2400" dirty="0" smtClean="0"/>
              <a:t>Где </a:t>
            </a:r>
            <a:r>
              <a:rPr lang="ru-RU" sz="2400" dirty="0"/>
              <a:t>кружатся бабочки? </a:t>
            </a:r>
            <a:endParaRPr lang="ru-RU" sz="2400" dirty="0" smtClean="0"/>
          </a:p>
          <a:p>
            <a:r>
              <a:rPr lang="ru-RU" sz="2400" dirty="0" smtClean="0"/>
              <a:t>Где </a:t>
            </a:r>
            <a:r>
              <a:rPr lang="ru-RU" sz="2400" dirty="0"/>
              <a:t>висит лампа? </a:t>
            </a:r>
            <a:endParaRPr lang="ru-RU" sz="2400" dirty="0" smtClean="0"/>
          </a:p>
          <a:p>
            <a:r>
              <a:rPr lang="ru-RU" sz="2400" dirty="0" smtClean="0"/>
              <a:t>Где </a:t>
            </a:r>
            <a:r>
              <a:rPr lang="ru-RU" sz="2400" dirty="0"/>
              <a:t>вьются стрекозы? </a:t>
            </a:r>
            <a:endParaRPr lang="ru-RU" sz="2400" dirty="0" smtClean="0"/>
          </a:p>
          <a:p>
            <a:r>
              <a:rPr lang="ru-RU" sz="2400" dirty="0" smtClean="0"/>
              <a:t>Где </a:t>
            </a:r>
            <a:r>
              <a:rPr lang="ru-RU" sz="2400" dirty="0"/>
              <a:t>висит картина?</a:t>
            </a:r>
          </a:p>
          <a:p>
            <a:r>
              <a:rPr lang="ru-RU" sz="2400" dirty="0" smtClean="0"/>
              <a:t>2.  Придумай </a:t>
            </a:r>
            <a:r>
              <a:rPr lang="ru-RU" sz="2400" dirty="0"/>
              <a:t>сам предложения по картинкам (с предлогом над).</a:t>
            </a:r>
          </a:p>
          <a:p>
            <a:pPr marL="342900" indent="-342900">
              <a:buAutoNum type="arabicPeriod" startAt="3"/>
            </a:pPr>
            <a:r>
              <a:rPr lang="ru-RU" sz="2400" dirty="0" smtClean="0"/>
              <a:t>Рассмотри </a:t>
            </a:r>
            <a:r>
              <a:rPr lang="ru-RU" sz="2400" dirty="0"/>
              <a:t>внимательно картинки и найди ошибки, которые допустил </a:t>
            </a:r>
            <a:r>
              <a:rPr lang="ru-RU" sz="2400" dirty="0" smtClean="0"/>
              <a:t>художник</a:t>
            </a:r>
          </a:p>
          <a:p>
            <a:pPr marL="342900" indent="-342900">
              <a:buAutoNum type="arabicPeriod" startAt="3"/>
            </a:pPr>
            <a:endParaRPr lang="ru-RU" sz="2400" dirty="0"/>
          </a:p>
          <a:p>
            <a:pPr marL="342900" indent="-342900">
              <a:buAutoNum type="arabicPeriod" startAt="3"/>
            </a:pPr>
            <a:endParaRPr lang="ru-RU" sz="2400" dirty="0" smtClean="0"/>
          </a:p>
          <a:p>
            <a:pPr marL="342900" indent="-342900">
              <a:buAutoNum type="arabicPeriod" startAt="3"/>
            </a:pPr>
            <a:endParaRPr lang="ru-RU" sz="2400" dirty="0"/>
          </a:p>
          <a:p>
            <a:pPr marL="342900" indent="-342900">
              <a:buAutoNum type="arabicPeriod" startAt="3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76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496944" cy="41764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0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6480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/>
              <a:t>УЧИМСЯ УПОТРЕБЛЯТЬ ПРЕДЛОГИ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836712"/>
            <a:ext cx="445641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Ответь </a:t>
            </a:r>
            <a:r>
              <a:rPr lang="ru-RU" sz="2400" dirty="0"/>
              <a:t>на </a:t>
            </a:r>
            <a:r>
              <a:rPr lang="ru-RU" sz="2400" dirty="0" smtClean="0"/>
              <a:t>вопросы:</a:t>
            </a:r>
          </a:p>
          <a:p>
            <a:r>
              <a:rPr lang="ru-RU" sz="2400" dirty="0" smtClean="0"/>
              <a:t>Ты </a:t>
            </a:r>
            <a:r>
              <a:rPr lang="ru-RU" sz="2400" dirty="0"/>
              <a:t>знаешь, что ласточки каждый год осенью улетают зимовать в жаркие страны, а весной возвращаются в родные края? Проведи </a:t>
            </a:r>
            <a:r>
              <a:rPr lang="ru-RU" sz="2400" dirty="0" err="1" smtClean="0"/>
              <a:t>дорож</a:t>
            </a:r>
            <a:r>
              <a:rPr lang="ru-RU" sz="2400" dirty="0" smtClean="0"/>
              <a:t> ку</a:t>
            </a:r>
            <a:r>
              <a:rPr lang="ru-RU" sz="2400" dirty="0"/>
              <a:t>, по которой летят птицы, и расскажи, над чем пролетают ласточки, чтобы вернуться домой. Например: «Сначала ласточки летят над морем, потом над горами...».</a:t>
            </a:r>
          </a:p>
          <a:p>
            <a:r>
              <a:rPr lang="ru-RU" sz="2400" dirty="0" smtClean="0"/>
              <a:t>2. Закрой </a:t>
            </a:r>
            <a:r>
              <a:rPr lang="ru-RU" sz="2400" dirty="0"/>
              <a:t>книгу, вспомни и расскажи, как летят ласточки домой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pPr marL="342900" indent="-342900">
              <a:buAutoNum type="arabicPeriod" startAt="3"/>
            </a:pPr>
            <a:endParaRPr lang="ru-RU" sz="2400" dirty="0" smtClean="0"/>
          </a:p>
          <a:p>
            <a:pPr marL="342900" indent="-342900">
              <a:buAutoNum type="arabicPeriod" startAt="3"/>
            </a:pPr>
            <a:endParaRPr lang="ru-RU" sz="2400" dirty="0"/>
          </a:p>
          <a:p>
            <a:pPr marL="342900" indent="-342900">
              <a:buAutoNum type="arabicPeriod" startAt="3"/>
            </a:pP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7" y="1339480"/>
            <a:ext cx="3434806" cy="518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496944" cy="41764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0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6480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/>
              <a:t>УЧИМСЯ УПОТРЕБЛЯТЬ ПРЕДЛОГИ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836712"/>
            <a:ext cx="445641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ПРЕДЛОГИ</a:t>
            </a:r>
            <a:endParaRPr lang="ru-RU" sz="2400" dirty="0"/>
          </a:p>
          <a:p>
            <a:r>
              <a:rPr lang="ru-RU" sz="2400" dirty="0"/>
              <a:t>НАД, ПОД И МЕЖДУ</a:t>
            </a:r>
          </a:p>
          <a:p>
            <a:r>
              <a:rPr lang="ru-RU" sz="2000" dirty="0"/>
              <a:t>1.	Рассмотри внимательно теремок и отгадай, про какого зверя я говорю.</a:t>
            </a:r>
          </a:p>
          <a:p>
            <a:r>
              <a:rPr lang="ru-RU" sz="2000" dirty="0"/>
              <a:t>а)	Этот зверь живет над мышкой. Это ... А этот — живет над лисой. Это ...</a:t>
            </a:r>
          </a:p>
          <a:p>
            <a:r>
              <a:rPr lang="ru-RU" sz="2000" dirty="0"/>
              <a:t>б)	Этот зверь живет под зайцем. Это ... А этот — под медведем. Это ...</a:t>
            </a:r>
          </a:p>
          <a:p>
            <a:r>
              <a:rPr lang="ru-RU" sz="2000" dirty="0"/>
              <a:t>в)	Этот зверь живет между зайцем и лягушкой. А этот — между волком и зайцем.</a:t>
            </a:r>
          </a:p>
          <a:p>
            <a:r>
              <a:rPr lang="ru-RU" sz="2000" dirty="0"/>
              <a:t>2.	Теперь ты сам загадай загадки про животных, используя слова над, под и между.</a:t>
            </a:r>
          </a:p>
          <a:p>
            <a:endParaRPr lang="ru-RU" sz="2400" dirty="0"/>
          </a:p>
          <a:p>
            <a:pPr marL="342900" indent="-342900">
              <a:buAutoNum type="arabicPeriod" startAt="3"/>
            </a:pPr>
            <a:endParaRPr lang="ru-RU" sz="2400" dirty="0" smtClean="0"/>
          </a:p>
          <a:p>
            <a:pPr marL="342900" indent="-342900">
              <a:buAutoNum type="arabicPeriod" startAt="3"/>
            </a:pPr>
            <a:endParaRPr lang="ru-RU" sz="2400" dirty="0"/>
          </a:p>
          <a:p>
            <a:pPr marL="342900" indent="-342900">
              <a:buAutoNum type="arabicPeriod" startAt="3"/>
            </a:pP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65613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6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496944" cy="41764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0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6480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/>
              <a:t>УЧИМСЯ УПОТРЕБЛЯТЬ ПРЕДЛОГИ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823229"/>
            <a:ext cx="44564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ПРЕДЛОГ ДЛЯ 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1.	Узнай и расскажи, для кого эти подарки. Например: «Кукла для девочки».</a:t>
            </a:r>
          </a:p>
          <a:p>
            <a:r>
              <a:rPr lang="ru-RU" sz="2400" dirty="0"/>
              <a:t>2.	Закрой книгу и вспомни, какие были подарки и для кого они предназначались.</a:t>
            </a:r>
          </a:p>
          <a:p>
            <a:pPr marL="342900" indent="-342900">
              <a:buAutoNum type="arabicPeriod" startAt="3"/>
            </a:pPr>
            <a:endParaRPr lang="ru-RU" sz="2400" dirty="0" smtClean="0"/>
          </a:p>
          <a:p>
            <a:pPr marL="342900" indent="-342900">
              <a:buAutoNum type="arabicPeriod" startAt="3"/>
            </a:pPr>
            <a:endParaRPr lang="ru-RU" sz="2400" dirty="0"/>
          </a:p>
          <a:p>
            <a:pPr marL="342900" indent="-342900">
              <a:buAutoNum type="arabicPeriod" startAt="3"/>
            </a:pPr>
            <a:endParaRPr lang="ru-RU" sz="2400" dirty="0"/>
          </a:p>
        </p:txBody>
      </p:sp>
      <p:pic>
        <p:nvPicPr>
          <p:cNvPr id="4098" name="Picture 2" descr="image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816424" cy="473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5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384</Words>
  <Application>Microsoft Office PowerPoint</Application>
  <PresentationFormat>Экран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Добукварный период для детей  с речевыми нарушениям  (ФФНР; ОНР)</vt:lpstr>
      <vt:lpstr>Этап коррекции ЛЕКСИКО - ГРАММАТИЧЕСКИХ  представлений    </vt:lpstr>
      <vt:lpstr>КОРРЕКЦИОННО – РАЗВИВАЮЩИЕ ЗАДАЧИ ОБУЧЕНИЯ: </vt:lpstr>
      <vt:lpstr> </vt:lpstr>
      <vt:lpstr>Игры и образовательные ситуации по формированию лексико-грамматических категорий.</vt:lpstr>
      <vt:lpstr>Игры и образовательные ситуации по формированию лексико-грамматических категорий.</vt:lpstr>
      <vt:lpstr>УЧИМСЯ УПОТРЕБЛЯТЬ ПРЕДЛОГИ </vt:lpstr>
      <vt:lpstr>УЧИМСЯ УПОТРЕБЛЯТЬ ПРЕДЛОГИ </vt:lpstr>
      <vt:lpstr>УЧИМСЯ УПОТРЕБЛЯТЬ ПРЕДЛОГИ </vt:lpstr>
      <vt:lpstr>УЧИМСЯ УПОТРЕБЛЯТЬ ПРЕДЛОГИ </vt:lpstr>
      <vt:lpstr>УЧИМСЯ УПОТРЕБЛЯТЬ ПРЕДЛОГИ </vt:lpstr>
      <vt:lpstr>УЧИМСЯ УПОТРЕБЛЯТЬ ПРЕДЛОГИ </vt:lpstr>
      <vt:lpstr>УЧИМСЯ УПОТРЕБЛЯТЬ ПРЕДЛОГИ </vt:lpstr>
      <vt:lpstr>УЧИМСЯ УПОТРЕБЛЯТЬ ПРЕДЛОГИ </vt:lpstr>
      <vt:lpstr>  Хороших игр!!!   Литература: 1. Т.А. Ткаченко  «ФОРМИРОВАНИЕ ЛЕКСИКОГРАММАТИЧЕСКИХ ПРЕДСТАВЛЕНИЙ» 2. Е.М. Косинова  «ГРАММАТИЧЕСКАЯ ТЕТРАДЬ:СЛОЖНЫЕ ПРЕДЛОГИ»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воспитатель</dc:creator>
  <cp:lastModifiedBy>Старший воспитатель</cp:lastModifiedBy>
  <cp:revision>42</cp:revision>
  <dcterms:created xsi:type="dcterms:W3CDTF">2022-12-20T12:29:02Z</dcterms:created>
  <dcterms:modified xsi:type="dcterms:W3CDTF">2023-02-27T13:20:07Z</dcterms:modified>
</cp:coreProperties>
</file>