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114"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EB10189-EF3F-428A-9A8C-76D5F74966FF}" type="datetimeFigureOut">
              <a:rPr lang="ru-RU" smtClean="0"/>
              <a:t>02.10.2022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428886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B10189-EF3F-428A-9A8C-76D5F74966FF}" type="datetimeFigureOut">
              <a:rPr lang="ru-RU" smtClean="0"/>
              <a:t>02.10.2022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131507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B10189-EF3F-428A-9A8C-76D5F74966FF}" type="datetimeFigureOut">
              <a:rPr lang="ru-RU" smtClean="0"/>
              <a:t>02.10.2022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291943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B10189-EF3F-428A-9A8C-76D5F74966FF}" type="datetimeFigureOut">
              <a:rPr lang="ru-RU" smtClean="0"/>
              <a:t>02.10.2022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84551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EB10189-EF3F-428A-9A8C-76D5F74966FF}" type="datetimeFigureOut">
              <a:rPr lang="ru-RU" smtClean="0"/>
              <a:t>02.10.2022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26849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B10189-EF3F-428A-9A8C-76D5F74966FF}" type="datetimeFigureOut">
              <a:rPr lang="ru-RU" smtClean="0"/>
              <a:t>02.10.2022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3641835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EB10189-EF3F-428A-9A8C-76D5F74966FF}" type="datetimeFigureOut">
              <a:rPr lang="ru-RU" smtClean="0"/>
              <a:t>02.10.2022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1533135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EB10189-EF3F-428A-9A8C-76D5F74966FF}" type="datetimeFigureOut">
              <a:rPr lang="ru-RU" smtClean="0"/>
              <a:t>02.10.2022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342532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EB10189-EF3F-428A-9A8C-76D5F74966FF}" type="datetimeFigureOut">
              <a:rPr lang="ru-RU" smtClean="0"/>
              <a:t>02.10.2022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3116222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EB10189-EF3F-428A-9A8C-76D5F74966FF}" type="datetimeFigureOut">
              <a:rPr lang="ru-RU" smtClean="0"/>
              <a:t>02.10.2022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158064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EB10189-EF3F-428A-9A8C-76D5F74966FF}" type="datetimeFigureOut">
              <a:rPr lang="ru-RU" smtClean="0"/>
              <a:t>02.10.2022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5AB1AC-DB48-47EB-8A0B-B763969F6BE7}" type="slidenum">
              <a:rPr lang="ru-RU" smtClean="0"/>
              <a:t>‹#›</a:t>
            </a:fld>
            <a:endParaRPr lang="ru-RU"/>
          </a:p>
        </p:txBody>
      </p:sp>
    </p:spTree>
    <p:extLst>
      <p:ext uri="{BB962C8B-B14F-4D97-AF65-F5344CB8AC3E}">
        <p14:creationId xmlns:p14="http://schemas.microsoft.com/office/powerpoint/2010/main" val="377768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10189-EF3F-428A-9A8C-76D5F74966FF}" type="datetimeFigureOut">
              <a:rPr lang="ru-RU" smtClean="0"/>
              <a:t>02.10.2022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AB1AC-DB48-47EB-8A0B-B763969F6BE7}" type="slidenum">
              <a:rPr lang="ru-RU" smtClean="0"/>
              <a:t>‹#›</a:t>
            </a:fld>
            <a:endParaRPr lang="ru-RU"/>
          </a:p>
        </p:txBody>
      </p:sp>
    </p:spTree>
    <p:extLst>
      <p:ext uri="{BB962C8B-B14F-4D97-AF65-F5344CB8AC3E}">
        <p14:creationId xmlns:p14="http://schemas.microsoft.com/office/powerpoint/2010/main" val="1440347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744664" y="1674674"/>
            <a:ext cx="10373481" cy="3877985"/>
          </a:xfrm>
          <a:prstGeom prst="rect">
            <a:avLst/>
          </a:prstGeom>
          <a:noFill/>
        </p:spPr>
        <p:txBody>
          <a:bodyPr wrap="none" lIns="91440" tIns="45720" rIns="91440" bIns="45720">
            <a:spAutoFit/>
          </a:bodyPr>
          <a:lstStyle/>
          <a:p>
            <a:pPr algn="ctr"/>
            <a:r>
              <a:rPr lang="ru-RU"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r>
              <a:rPr lang="ru-RU" sz="66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Речевая подготовка детей </a:t>
            </a:r>
          </a:p>
          <a:p>
            <a:pPr algn="ctr"/>
            <a:r>
              <a:rPr lang="ru-RU" sz="66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к школе  в семье»</a:t>
            </a:r>
          </a:p>
          <a:p>
            <a:pPr algn="ctr"/>
            <a:endParaRPr lang="ru-RU"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Подготовила </a:t>
            </a:r>
          </a:p>
          <a:p>
            <a:pPr algn="ctr"/>
            <a:r>
              <a:rPr lang="ru-RU" sz="2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Учитель-логопед Шестакова О.Л.</a:t>
            </a:r>
          </a:p>
        </p:txBody>
      </p:sp>
    </p:spTree>
    <p:extLst>
      <p:ext uri="{BB962C8B-B14F-4D97-AF65-F5344CB8AC3E}">
        <p14:creationId xmlns:p14="http://schemas.microsoft.com/office/powerpoint/2010/main" val="4221150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399288" y="36779"/>
            <a:ext cx="11393424" cy="6740307"/>
          </a:xfrm>
          <a:prstGeom prst="rect">
            <a:avLst/>
          </a:prstGeom>
          <a:noFill/>
        </p:spPr>
        <p:txBody>
          <a:bodyPr wrap="square" lIns="91440" tIns="45720" rIns="91440" bIns="45720">
            <a:spAutoFit/>
          </a:bodyPr>
          <a:lstStyle/>
          <a:p>
            <a:pPr algn="just"/>
            <a:r>
              <a:rPr lang="ru-RU" sz="3200" b="1" u="sng" cap="none" spc="0" dirty="0" smtClean="0">
                <a:ln w="9525">
                  <a:solidFill>
                    <a:schemeClr val="bg1"/>
                  </a:solidFill>
                  <a:prstDash val="solid"/>
                </a:ln>
                <a:solidFill>
                  <a:schemeClr val="accent5"/>
                </a:solidFill>
              </a:rPr>
              <a:t>     Существуют критерии готовности к школьному обучению, которые предъявляются к усвоению ребенком родного языка как средства общения. Перечислим их.</a:t>
            </a:r>
          </a:p>
          <a:p>
            <a:pPr algn="just"/>
            <a:r>
              <a:rPr lang="ru-RU" sz="2800" b="1" cap="none" spc="0" dirty="0" smtClean="0">
                <a:ln w="9525">
                  <a:solidFill>
                    <a:schemeClr val="bg1"/>
                  </a:solidFill>
                  <a:prstDash val="solid"/>
                </a:ln>
                <a:solidFill>
                  <a:schemeClr val="accent5"/>
                </a:solidFill>
              </a:rPr>
              <a:t>1.	</a:t>
            </a:r>
            <a:r>
              <a:rPr lang="ru-RU" sz="2800" b="1" cap="none" spc="0" dirty="0" err="1" smtClean="0">
                <a:ln w="9525">
                  <a:solidFill>
                    <a:schemeClr val="bg1"/>
                  </a:solidFill>
                  <a:prstDash val="solid"/>
                </a:ln>
                <a:solidFill>
                  <a:schemeClr val="accent5"/>
                </a:solidFill>
              </a:rPr>
              <a:t>Сформированность</a:t>
            </a:r>
            <a:r>
              <a:rPr lang="ru-RU" sz="2800" b="1" cap="none" spc="0" dirty="0" smtClean="0">
                <a:ln w="9525">
                  <a:solidFill>
                    <a:schemeClr val="bg1"/>
                  </a:solidFill>
                  <a:prstDash val="solid"/>
                </a:ln>
                <a:solidFill>
                  <a:schemeClr val="accent5"/>
                </a:solidFill>
              </a:rPr>
              <a:t> звуковой стороны речи. Ребенок должен владеть правильным, четким звукопроизношением звуков всех фонетических групп.</a:t>
            </a:r>
          </a:p>
          <a:p>
            <a:pPr algn="just"/>
            <a:r>
              <a:rPr lang="ru-RU" sz="2800" b="1" cap="none" spc="0" dirty="0" smtClean="0">
                <a:ln w="9525">
                  <a:solidFill>
                    <a:schemeClr val="bg1"/>
                  </a:solidFill>
                  <a:prstDash val="solid"/>
                </a:ln>
                <a:solidFill>
                  <a:schemeClr val="accent5"/>
                </a:solidFill>
              </a:rPr>
              <a:t>2.	Полная </a:t>
            </a:r>
            <a:r>
              <a:rPr lang="ru-RU" sz="2800" b="1" cap="none" spc="0" dirty="0" err="1" smtClean="0">
                <a:ln w="9525">
                  <a:solidFill>
                    <a:schemeClr val="bg1"/>
                  </a:solidFill>
                  <a:prstDash val="solid"/>
                </a:ln>
                <a:solidFill>
                  <a:schemeClr val="accent5"/>
                </a:solidFill>
              </a:rPr>
              <a:t>сформированность</a:t>
            </a:r>
            <a:r>
              <a:rPr lang="ru-RU" sz="2800" b="1" cap="none" spc="0" dirty="0" smtClean="0">
                <a:ln w="9525">
                  <a:solidFill>
                    <a:schemeClr val="bg1"/>
                  </a:solidFill>
                  <a:prstDash val="solid"/>
                </a:ln>
                <a:solidFill>
                  <a:schemeClr val="accent5"/>
                </a:solidFill>
              </a:rPr>
              <a:t> фонематических процессов, умение слышать и различать, дифференцировать фонемы (звуки) родного языка.</a:t>
            </a:r>
          </a:p>
          <a:p>
            <a:pPr algn="just"/>
            <a:r>
              <a:rPr lang="ru-RU" sz="2800" b="1" cap="none" spc="0" dirty="0" smtClean="0">
                <a:ln w="9525">
                  <a:solidFill>
                    <a:schemeClr val="bg1"/>
                  </a:solidFill>
                  <a:prstDash val="solid"/>
                </a:ln>
                <a:solidFill>
                  <a:schemeClr val="accent5"/>
                </a:solidFill>
              </a:rPr>
              <a:t>3.	Готовность к звукобуквенному анализу и синтезу звукового состава речи.</a:t>
            </a:r>
          </a:p>
          <a:p>
            <a:pPr algn="just"/>
            <a:r>
              <a:rPr lang="ru-RU" sz="2800" b="1" cap="none" spc="0" dirty="0" smtClean="0">
                <a:ln w="9525">
                  <a:solidFill>
                    <a:schemeClr val="bg1"/>
                  </a:solidFill>
                  <a:prstDash val="solid"/>
                </a:ln>
                <a:solidFill>
                  <a:schemeClr val="accent5"/>
                </a:solidFill>
              </a:rPr>
              <a:t>4.	Умение пользоваться разными способами словообразования, правильно употреблять слова с уменьшительно-ласкательным значением, выделять звуковые и смысловые различия между словами; образовывать прилагательные от существительных.</a:t>
            </a:r>
          </a:p>
        </p:txBody>
      </p:sp>
    </p:spTree>
    <p:extLst>
      <p:ext uri="{BB962C8B-B14F-4D97-AF65-F5344CB8AC3E}">
        <p14:creationId xmlns:p14="http://schemas.microsoft.com/office/powerpoint/2010/main" val="1971990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399288" y="36779"/>
            <a:ext cx="11393424" cy="6494085"/>
          </a:xfrm>
          <a:prstGeom prst="rect">
            <a:avLst/>
          </a:prstGeom>
          <a:noFill/>
        </p:spPr>
        <p:txBody>
          <a:bodyPr wrap="square" lIns="91440" tIns="45720" rIns="91440" bIns="45720">
            <a:spAutoFit/>
          </a:bodyPr>
          <a:lstStyle/>
          <a:p>
            <a:pPr algn="just"/>
            <a:r>
              <a:rPr lang="ru-RU" sz="3200" b="1" cap="none" spc="0" dirty="0" smtClean="0">
                <a:ln w="9525">
                  <a:solidFill>
                    <a:schemeClr val="bg1"/>
                  </a:solidFill>
                  <a:prstDash val="solid"/>
                </a:ln>
                <a:solidFill>
                  <a:schemeClr val="accent5"/>
                </a:solidFill>
              </a:rPr>
              <a:t> 5.	</a:t>
            </a:r>
            <a:r>
              <a:rPr lang="ru-RU" sz="3200" b="1" cap="none" spc="0" dirty="0" err="1" smtClean="0">
                <a:ln w="9525">
                  <a:solidFill>
                    <a:schemeClr val="bg1"/>
                  </a:solidFill>
                  <a:prstDash val="solid"/>
                </a:ln>
                <a:solidFill>
                  <a:schemeClr val="accent5"/>
                </a:solidFill>
              </a:rPr>
              <a:t>Сформированность</a:t>
            </a:r>
            <a:r>
              <a:rPr lang="ru-RU" sz="3200" b="1" cap="none" spc="0" dirty="0" smtClean="0">
                <a:ln w="9525">
                  <a:solidFill>
                    <a:schemeClr val="bg1"/>
                  </a:solidFill>
                  <a:prstDash val="solid"/>
                </a:ln>
                <a:solidFill>
                  <a:schemeClr val="accent5"/>
                </a:solidFill>
              </a:rPr>
              <a:t> грамматического строя речи: умение пользоваться развернутой фразовой речью, умение работать с предложением. </a:t>
            </a:r>
          </a:p>
          <a:p>
            <a:pPr algn="just"/>
            <a:r>
              <a:rPr lang="ru-RU" sz="3200" b="1" dirty="0">
                <a:ln w="9525">
                  <a:solidFill>
                    <a:schemeClr val="bg1"/>
                  </a:solidFill>
                  <a:prstDash val="solid"/>
                </a:ln>
                <a:solidFill>
                  <a:schemeClr val="accent5"/>
                </a:solidFill>
              </a:rPr>
              <a:t> </a:t>
            </a:r>
            <a:r>
              <a:rPr lang="ru-RU" sz="3200" b="1" dirty="0" smtClean="0">
                <a:ln w="9525">
                  <a:solidFill>
                    <a:schemeClr val="bg1"/>
                  </a:solidFill>
                  <a:prstDash val="solid"/>
                </a:ln>
                <a:solidFill>
                  <a:schemeClr val="accent5"/>
                </a:solidFill>
              </a:rPr>
              <a:t>      </a:t>
            </a:r>
            <a:r>
              <a:rPr lang="ru-RU" sz="3200" b="1" cap="none" spc="0" dirty="0" smtClean="0">
                <a:ln w="9525">
                  <a:solidFill>
                    <a:schemeClr val="bg1"/>
                  </a:solidFill>
                  <a:prstDash val="solid"/>
                </a:ln>
                <a:solidFill>
                  <a:schemeClr val="accent5"/>
                </a:solidFill>
              </a:rPr>
              <a:t>Наличие у первоклассников даже слабых отклонений в фонематическом и лексико-грамматическом развитии ведет к серьезным проблемам в усвоении программ общеобразовательной школы. Что могут сделать родители, чтобы обеспечить речевую готовность ребёнка к школе?</a:t>
            </a:r>
          </a:p>
          <a:p>
            <a:pPr algn="just"/>
            <a:r>
              <a:rPr lang="ru-RU" sz="3200" b="1" dirty="0" smtClean="0">
                <a:ln w="9525">
                  <a:solidFill>
                    <a:schemeClr val="bg1"/>
                  </a:solidFill>
                  <a:prstDash val="solid"/>
                </a:ln>
                <a:solidFill>
                  <a:schemeClr val="accent5"/>
                </a:solidFill>
              </a:rPr>
              <a:t>1</a:t>
            </a:r>
            <a:r>
              <a:rPr lang="ru-RU" sz="3200" b="1" cap="none" spc="0" dirty="0" smtClean="0">
                <a:ln w="9525">
                  <a:solidFill>
                    <a:schemeClr val="bg1"/>
                  </a:solidFill>
                  <a:prstDash val="solid"/>
                </a:ln>
                <a:solidFill>
                  <a:schemeClr val="accent5"/>
                </a:solidFill>
              </a:rPr>
              <a:t>.</a:t>
            </a:r>
            <a:r>
              <a:rPr lang="ru-RU" sz="3200" b="1" cap="none" spc="0" dirty="0" smtClean="0">
                <a:ln w="9525">
                  <a:solidFill>
                    <a:schemeClr val="bg1"/>
                  </a:solidFill>
                  <a:prstDash val="solid"/>
                </a:ln>
                <a:solidFill>
                  <a:schemeClr val="accent5"/>
                </a:solidFill>
              </a:rPr>
              <a:t>	Создать в семье условия, благоприятные для общего и речевого развития детей;</a:t>
            </a:r>
          </a:p>
          <a:p>
            <a:pPr algn="just"/>
            <a:r>
              <a:rPr lang="ru-RU" sz="3200" b="1" dirty="0" smtClean="0">
                <a:ln w="9525">
                  <a:solidFill>
                    <a:schemeClr val="bg1"/>
                  </a:solidFill>
                  <a:prstDash val="solid"/>
                </a:ln>
                <a:solidFill>
                  <a:schemeClr val="accent5"/>
                </a:solidFill>
              </a:rPr>
              <a:t>2</a:t>
            </a:r>
            <a:r>
              <a:rPr lang="ru-RU" sz="3200" b="1" cap="none" spc="0" dirty="0" smtClean="0">
                <a:ln w="9525">
                  <a:solidFill>
                    <a:schemeClr val="bg1"/>
                  </a:solidFill>
                  <a:prstDash val="solid"/>
                </a:ln>
                <a:solidFill>
                  <a:schemeClr val="accent5"/>
                </a:solidFill>
              </a:rPr>
              <a:t>.</a:t>
            </a:r>
            <a:r>
              <a:rPr lang="ru-RU" sz="3200" b="1" cap="none" spc="0" dirty="0" smtClean="0">
                <a:ln w="9525">
                  <a:solidFill>
                    <a:schemeClr val="bg1"/>
                  </a:solidFill>
                  <a:prstDash val="solid"/>
                </a:ln>
                <a:solidFill>
                  <a:schemeClr val="accent5"/>
                </a:solidFill>
              </a:rPr>
              <a:t>	Проводить целенаправленную и систематическую работу по речевому развитию детей и необходимую коррекцию недостатков в развитии </a:t>
            </a:r>
            <a:r>
              <a:rPr lang="ru-RU" sz="3200" b="1" cap="none" spc="0" dirty="0" smtClean="0">
                <a:ln w="9525">
                  <a:solidFill>
                    <a:schemeClr val="bg1"/>
                  </a:solidFill>
                  <a:prstDash val="solid"/>
                </a:ln>
                <a:solidFill>
                  <a:schemeClr val="accent5"/>
                </a:solidFill>
              </a:rPr>
              <a:t>речи</a:t>
            </a:r>
            <a:r>
              <a:rPr lang="ru-RU" sz="3200" b="1" dirty="0">
                <a:ln w="9525">
                  <a:solidFill>
                    <a:schemeClr val="bg1"/>
                  </a:solidFill>
                  <a:prstDash val="solid"/>
                </a:ln>
                <a:solidFill>
                  <a:schemeClr val="accent5"/>
                </a:solidFill>
              </a:rPr>
              <a:t>.</a:t>
            </a:r>
            <a:r>
              <a:rPr lang="ru-RU" sz="3200" b="1" cap="none" spc="0" dirty="0" smtClean="0">
                <a:ln w="9525">
                  <a:solidFill>
                    <a:schemeClr val="bg1"/>
                  </a:solidFill>
                  <a:prstDash val="solid"/>
                </a:ln>
                <a:solidFill>
                  <a:schemeClr val="accent5"/>
                </a:solidFill>
              </a:rPr>
              <a:t> </a:t>
            </a:r>
            <a:endParaRPr lang="ru-RU" sz="2800" b="1" cap="none" spc="0" dirty="0" smtClean="0">
              <a:ln w="9525">
                <a:solidFill>
                  <a:schemeClr val="bg1"/>
                </a:solidFill>
                <a:prstDash val="solid"/>
              </a:ln>
              <a:solidFill>
                <a:schemeClr val="accent5"/>
              </a:solidFill>
            </a:endParaRPr>
          </a:p>
        </p:txBody>
      </p:sp>
    </p:spTree>
    <p:extLst>
      <p:ext uri="{BB962C8B-B14F-4D97-AF65-F5344CB8AC3E}">
        <p14:creationId xmlns:p14="http://schemas.microsoft.com/office/powerpoint/2010/main" val="1000681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399288" y="36779"/>
            <a:ext cx="11393424" cy="6001643"/>
          </a:xfrm>
          <a:prstGeom prst="rect">
            <a:avLst/>
          </a:prstGeom>
          <a:noFill/>
        </p:spPr>
        <p:txBody>
          <a:bodyPr wrap="square" lIns="91440" tIns="45720" rIns="91440" bIns="45720">
            <a:spAutoFit/>
          </a:bodyPr>
          <a:lstStyle/>
          <a:p>
            <a:pPr algn="just"/>
            <a:r>
              <a:rPr lang="ru-RU" sz="3200" b="1" u="sng" cap="none" spc="0" dirty="0" smtClean="0">
                <a:ln w="9525">
                  <a:solidFill>
                    <a:schemeClr val="bg1"/>
                  </a:solidFill>
                  <a:prstDash val="solid"/>
                </a:ln>
                <a:solidFill>
                  <a:schemeClr val="accent5"/>
                </a:solidFill>
              </a:rPr>
              <a:t>Что могут сделать родители, чтобы обеспечить речевую готовность ребёнка к школе?</a:t>
            </a:r>
          </a:p>
          <a:p>
            <a:pPr algn="just"/>
            <a:r>
              <a:rPr lang="ru-RU" sz="3200" b="1" dirty="0" smtClean="0">
                <a:ln w="9525">
                  <a:solidFill>
                    <a:schemeClr val="bg1"/>
                  </a:solidFill>
                  <a:prstDash val="solid"/>
                </a:ln>
                <a:solidFill>
                  <a:schemeClr val="accent5"/>
                </a:solidFill>
              </a:rPr>
              <a:t>1. </a:t>
            </a:r>
            <a:r>
              <a:rPr lang="ru-RU" sz="3200" b="1" cap="none" spc="0" dirty="0" smtClean="0">
                <a:ln w="9525">
                  <a:solidFill>
                    <a:schemeClr val="bg1"/>
                  </a:solidFill>
                  <a:prstDash val="solid"/>
                </a:ln>
                <a:solidFill>
                  <a:schemeClr val="accent5"/>
                </a:solidFill>
              </a:rPr>
              <a:t>Проводить целенаправленную и систематическую работу</a:t>
            </a:r>
          </a:p>
          <a:p>
            <a:pPr algn="just"/>
            <a:r>
              <a:rPr lang="ru-RU" sz="3200" b="1" cap="none" spc="0" dirty="0" smtClean="0">
                <a:ln w="9525">
                  <a:solidFill>
                    <a:schemeClr val="bg1"/>
                  </a:solidFill>
                  <a:prstDash val="solid"/>
                </a:ln>
                <a:solidFill>
                  <a:schemeClr val="accent5"/>
                </a:solidFill>
              </a:rPr>
              <a:t>по речевому развитию детей и необходимую коррекцию недостатков в развитии речи, выполняя методические рекомендации воспитателей и учителя-логопеда; </a:t>
            </a:r>
          </a:p>
          <a:p>
            <a:pPr marL="514350" indent="-514350" algn="just">
              <a:buAutoNum type="arabicPeriod" startAt="2"/>
            </a:pPr>
            <a:r>
              <a:rPr lang="ru-RU" sz="3200" b="1" cap="none" spc="0" dirty="0" smtClean="0">
                <a:ln w="9525">
                  <a:solidFill>
                    <a:schemeClr val="bg1"/>
                  </a:solidFill>
                  <a:prstDash val="solid"/>
                </a:ln>
                <a:solidFill>
                  <a:schemeClr val="accent5"/>
                </a:solidFill>
              </a:rPr>
              <a:t>Не ругать ребенка за неправильную речь;</a:t>
            </a:r>
          </a:p>
          <a:p>
            <a:pPr algn="just"/>
            <a:r>
              <a:rPr lang="ru-RU" sz="3200" b="1" dirty="0" smtClean="0">
                <a:ln w="9525">
                  <a:solidFill>
                    <a:schemeClr val="bg1"/>
                  </a:solidFill>
                  <a:prstDash val="solid"/>
                </a:ln>
                <a:solidFill>
                  <a:schemeClr val="accent5"/>
                </a:solidFill>
              </a:rPr>
              <a:t>3</a:t>
            </a:r>
            <a:r>
              <a:rPr lang="ru-RU" sz="3200" b="1" cap="none" spc="0" dirty="0" smtClean="0">
                <a:ln w="9525">
                  <a:solidFill>
                    <a:schemeClr val="bg1"/>
                  </a:solidFill>
                  <a:prstDash val="solid"/>
                </a:ln>
                <a:solidFill>
                  <a:schemeClr val="accent5"/>
                </a:solidFill>
              </a:rPr>
              <a:t>.   Ненавязчиво исправлять неправильное произношение;</a:t>
            </a:r>
          </a:p>
          <a:p>
            <a:pPr algn="just"/>
            <a:r>
              <a:rPr lang="ru-RU" sz="3200" b="1" dirty="0" smtClean="0">
                <a:ln w="9525">
                  <a:solidFill>
                    <a:schemeClr val="bg1"/>
                  </a:solidFill>
                  <a:prstDash val="solid"/>
                </a:ln>
                <a:solidFill>
                  <a:schemeClr val="accent5"/>
                </a:solidFill>
              </a:rPr>
              <a:t>4.</a:t>
            </a:r>
            <a:r>
              <a:rPr lang="ru-RU" sz="3200" b="1" dirty="0">
                <a:ln w="9525">
                  <a:solidFill>
                    <a:schemeClr val="bg1"/>
                  </a:solidFill>
                  <a:prstDash val="solid"/>
                </a:ln>
                <a:solidFill>
                  <a:schemeClr val="accent5"/>
                </a:solidFill>
              </a:rPr>
              <a:t> </a:t>
            </a:r>
            <a:r>
              <a:rPr lang="ru-RU" sz="3200" b="1" dirty="0" smtClean="0">
                <a:ln w="9525">
                  <a:solidFill>
                    <a:schemeClr val="bg1"/>
                  </a:solidFill>
                  <a:prstDash val="solid"/>
                </a:ln>
                <a:solidFill>
                  <a:schemeClr val="accent5"/>
                </a:solidFill>
              </a:rPr>
              <a:t> </a:t>
            </a:r>
            <a:r>
              <a:rPr lang="ru-RU" sz="3200" b="1" cap="none" spc="0" dirty="0" smtClean="0">
                <a:ln w="9525">
                  <a:solidFill>
                    <a:schemeClr val="bg1"/>
                  </a:solidFill>
                  <a:prstDash val="solid"/>
                </a:ln>
                <a:solidFill>
                  <a:schemeClr val="accent5"/>
                </a:solidFill>
              </a:rPr>
              <a:t>Не заострять внимание на запинках и повторах слогов и слов;</a:t>
            </a:r>
          </a:p>
          <a:p>
            <a:pPr algn="just"/>
            <a:r>
              <a:rPr lang="ru-RU" sz="3200" b="1" dirty="0">
                <a:ln w="9525">
                  <a:solidFill>
                    <a:schemeClr val="bg1"/>
                  </a:solidFill>
                  <a:prstDash val="solid"/>
                </a:ln>
                <a:solidFill>
                  <a:schemeClr val="accent5"/>
                </a:solidFill>
              </a:rPr>
              <a:t>5</a:t>
            </a:r>
            <a:r>
              <a:rPr lang="ru-RU" sz="3200" b="1" cap="none" spc="0" dirty="0" smtClean="0">
                <a:ln w="9525">
                  <a:solidFill>
                    <a:schemeClr val="bg1"/>
                  </a:solidFill>
                  <a:prstDash val="solid"/>
                </a:ln>
                <a:solidFill>
                  <a:schemeClr val="accent5"/>
                </a:solidFill>
              </a:rPr>
              <a:t>.	Осуществлять позитивный настрой ребенка на занятия с педагогами.</a:t>
            </a:r>
          </a:p>
        </p:txBody>
      </p:sp>
    </p:spTree>
    <p:extLst>
      <p:ext uri="{BB962C8B-B14F-4D97-AF65-F5344CB8AC3E}">
        <p14:creationId xmlns:p14="http://schemas.microsoft.com/office/powerpoint/2010/main" val="2242099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399288" y="36779"/>
            <a:ext cx="11393424" cy="6494085"/>
          </a:xfrm>
          <a:prstGeom prst="rect">
            <a:avLst/>
          </a:prstGeom>
          <a:noFill/>
        </p:spPr>
        <p:txBody>
          <a:bodyPr wrap="square" lIns="91440" tIns="45720" rIns="91440" bIns="45720">
            <a:spAutoFit/>
          </a:bodyPr>
          <a:lstStyle/>
          <a:p>
            <a:pPr algn="just"/>
            <a:r>
              <a:rPr lang="ru-RU" sz="3200" b="1" cap="none" spc="0" dirty="0" smtClean="0">
                <a:ln w="9525">
                  <a:solidFill>
                    <a:schemeClr val="bg1"/>
                  </a:solidFill>
                  <a:prstDash val="solid"/>
                </a:ln>
                <a:solidFill>
                  <a:schemeClr val="accent5"/>
                </a:solidFill>
              </a:rPr>
              <a:t>    Необходимо учитывать важность речевого окружения ребенка. Речь должна быть четкой, ясной, грамотной, родителям необходимо как можно активнее способствовать накоплению словарного запаса детей.</a:t>
            </a:r>
          </a:p>
          <a:p>
            <a:pPr algn="just"/>
            <a:r>
              <a:rPr lang="ru-RU" sz="3200" b="1" cap="none" spc="0" dirty="0" smtClean="0">
                <a:ln w="9525">
                  <a:solidFill>
                    <a:schemeClr val="bg1"/>
                  </a:solidFill>
                  <a:prstDash val="solid"/>
                </a:ln>
                <a:solidFill>
                  <a:schemeClr val="accent5"/>
                </a:solidFill>
              </a:rPr>
              <a:t>      Заканчивая разговор о необходимости речевой подготовки детей к школе, хочется подчеркнуть, что чем богаче и правильнее речь ребенка, тем шире его возможности, тем полноценнее взаимоотношения с детьми и взрослыми. </a:t>
            </a:r>
          </a:p>
          <a:p>
            <a:pPr algn="just"/>
            <a:r>
              <a:rPr lang="ru-RU" sz="3200" b="1" cap="none" spc="0" dirty="0" smtClean="0">
                <a:ln w="9525">
                  <a:solidFill>
                    <a:schemeClr val="bg1"/>
                  </a:solidFill>
                  <a:prstDash val="solid"/>
                </a:ln>
                <a:solidFill>
                  <a:schemeClr val="accent5"/>
                </a:solidFill>
              </a:rPr>
              <a:t>И наоборот, неясная, плохо развитая речь ребенка весьма затрудняет его взаимоотношения со сверстниками, нередко откладывает отпечаток на характер ребенка, препятствует успешному обучению в школе.</a:t>
            </a:r>
          </a:p>
          <a:p>
            <a:pPr algn="just"/>
            <a:r>
              <a:rPr lang="ru-RU" sz="3200" b="1" u="sng" cap="none" spc="0" dirty="0" smtClean="0">
                <a:ln w="9525">
                  <a:solidFill>
                    <a:schemeClr val="bg1"/>
                  </a:solidFill>
                  <a:prstDash val="solid"/>
                </a:ln>
                <a:solidFill>
                  <a:schemeClr val="accent5"/>
                </a:solidFill>
              </a:rPr>
              <a:t> </a:t>
            </a:r>
          </a:p>
        </p:txBody>
      </p:sp>
    </p:spTree>
    <p:extLst>
      <p:ext uri="{BB962C8B-B14F-4D97-AF65-F5344CB8AC3E}">
        <p14:creationId xmlns:p14="http://schemas.microsoft.com/office/powerpoint/2010/main" val="776532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399288" y="36779"/>
            <a:ext cx="11393424" cy="5509200"/>
          </a:xfrm>
          <a:prstGeom prst="rect">
            <a:avLst/>
          </a:prstGeom>
          <a:noFill/>
        </p:spPr>
        <p:txBody>
          <a:bodyPr wrap="square" lIns="91440" tIns="45720" rIns="91440" bIns="45720">
            <a:spAutoFit/>
          </a:bodyPr>
          <a:lstStyle/>
          <a:p>
            <a:pPr algn="just"/>
            <a:r>
              <a:rPr lang="ru-RU" sz="3200" b="1" cap="none" spc="0" dirty="0" smtClean="0">
                <a:ln w="9525">
                  <a:solidFill>
                    <a:schemeClr val="bg1"/>
                  </a:solidFill>
                  <a:prstDash val="solid"/>
                </a:ln>
                <a:solidFill>
                  <a:schemeClr val="accent5"/>
                </a:solidFill>
              </a:rPr>
              <a:t>Литература:</a:t>
            </a:r>
          </a:p>
          <a:p>
            <a:pPr algn="just"/>
            <a:r>
              <a:rPr lang="ru-RU" sz="3200" b="1" cap="none" spc="0" dirty="0" smtClean="0">
                <a:ln w="9525">
                  <a:solidFill>
                    <a:schemeClr val="bg1"/>
                  </a:solidFill>
                  <a:prstDash val="solid"/>
                </a:ln>
                <a:solidFill>
                  <a:schemeClr val="accent5"/>
                </a:solidFill>
              </a:rPr>
              <a:t>1. Безруких М.М. Ступеньки к школе: книга для педагогов и родителей. -</a:t>
            </a:r>
            <a:r>
              <a:rPr lang="ru-RU" sz="3200" b="1" dirty="0" smtClean="0">
                <a:ln w="9525">
                  <a:solidFill>
                    <a:schemeClr val="bg1"/>
                  </a:solidFill>
                  <a:prstDash val="solid"/>
                </a:ln>
                <a:solidFill>
                  <a:schemeClr val="accent5"/>
                </a:solidFill>
              </a:rPr>
              <a:t> </a:t>
            </a:r>
            <a:r>
              <a:rPr lang="ru-RU" sz="3200" b="1" cap="none" spc="0" dirty="0" smtClean="0">
                <a:ln w="9525">
                  <a:solidFill>
                    <a:schemeClr val="bg1"/>
                  </a:solidFill>
                  <a:prstDash val="solid"/>
                </a:ln>
                <a:solidFill>
                  <a:schemeClr val="accent5"/>
                </a:solidFill>
              </a:rPr>
              <a:t>2-е издание, </a:t>
            </a:r>
            <a:r>
              <a:rPr lang="ru-RU" sz="3200" b="1" cap="none" spc="0" dirty="0" err="1" smtClean="0">
                <a:ln w="9525">
                  <a:solidFill>
                    <a:schemeClr val="bg1"/>
                  </a:solidFill>
                  <a:prstDash val="solid"/>
                </a:ln>
                <a:solidFill>
                  <a:schemeClr val="accent5"/>
                </a:solidFill>
              </a:rPr>
              <a:t>стериотип</a:t>
            </a:r>
            <a:r>
              <a:rPr lang="ru-RU" sz="3200" b="1" cap="none" spc="0" dirty="0" smtClean="0">
                <a:ln w="9525">
                  <a:solidFill>
                    <a:schemeClr val="bg1"/>
                  </a:solidFill>
                  <a:prstDash val="solid"/>
                </a:ln>
                <a:solidFill>
                  <a:schemeClr val="accent5"/>
                </a:solidFill>
              </a:rPr>
              <a:t>. – М.: Дрофа, 2001</a:t>
            </a:r>
          </a:p>
          <a:p>
            <a:pPr algn="just"/>
            <a:r>
              <a:rPr lang="ru-RU" sz="3200" b="1" cap="none" spc="0" dirty="0" smtClean="0">
                <a:ln w="9525">
                  <a:solidFill>
                    <a:schemeClr val="bg1"/>
                  </a:solidFill>
                  <a:prstDash val="solid"/>
                </a:ln>
                <a:solidFill>
                  <a:schemeClr val="accent5"/>
                </a:solidFill>
              </a:rPr>
              <a:t>2. </a:t>
            </a:r>
            <a:r>
              <a:rPr lang="ru-RU" sz="3200" b="1" cap="none" spc="0" dirty="0" err="1" smtClean="0">
                <a:ln w="9525">
                  <a:solidFill>
                    <a:schemeClr val="bg1"/>
                  </a:solidFill>
                  <a:prstDash val="solid"/>
                </a:ln>
                <a:solidFill>
                  <a:schemeClr val="accent5"/>
                </a:solidFill>
              </a:rPr>
              <a:t>Галигузова</a:t>
            </a:r>
            <a:r>
              <a:rPr lang="ru-RU" sz="3200" b="1" cap="none" spc="0" dirty="0" smtClean="0">
                <a:ln w="9525">
                  <a:solidFill>
                    <a:schemeClr val="bg1"/>
                  </a:solidFill>
                  <a:prstDash val="solid"/>
                </a:ln>
                <a:solidFill>
                  <a:schemeClr val="accent5"/>
                </a:solidFill>
              </a:rPr>
              <a:t> Л.Н., Смирнова Е.О. Искусство общения с ребенком от года до шести лет: Советы психолога. – М.: АРКТИ,2004</a:t>
            </a:r>
          </a:p>
          <a:p>
            <a:pPr algn="just"/>
            <a:r>
              <a:rPr lang="ru-RU" sz="3200" b="1" cap="none" spc="0" dirty="0" smtClean="0">
                <a:ln w="9525">
                  <a:solidFill>
                    <a:schemeClr val="bg1"/>
                  </a:solidFill>
                  <a:prstDash val="solid"/>
                </a:ln>
                <a:solidFill>
                  <a:schemeClr val="accent5"/>
                </a:solidFill>
              </a:rPr>
              <a:t>3. статья Дмитриева Г.Ф. Родительское собрание «Подготовка детей с недостатками речи к школе», журнал «Логопед» </a:t>
            </a:r>
          </a:p>
          <a:p>
            <a:pPr algn="just"/>
            <a:r>
              <a:rPr lang="ru-RU" sz="3200" b="1" cap="none" spc="0" dirty="0" smtClean="0">
                <a:ln w="9525">
                  <a:solidFill>
                    <a:schemeClr val="bg1"/>
                  </a:solidFill>
                  <a:prstDash val="solid"/>
                </a:ln>
                <a:solidFill>
                  <a:schemeClr val="accent5"/>
                </a:solidFill>
              </a:rPr>
              <a:t>№ 5.2008</a:t>
            </a:r>
          </a:p>
          <a:p>
            <a:pPr algn="just"/>
            <a:endParaRPr lang="ru-RU" sz="3200" b="1" cap="none" spc="0" dirty="0" smtClean="0">
              <a:ln w="9525">
                <a:solidFill>
                  <a:schemeClr val="bg1"/>
                </a:solidFill>
                <a:prstDash val="solid"/>
              </a:ln>
              <a:solidFill>
                <a:schemeClr val="accent5"/>
              </a:solidFill>
            </a:endParaRPr>
          </a:p>
          <a:p>
            <a:pPr algn="just"/>
            <a:r>
              <a:rPr lang="ru-RU" sz="3200" b="1" u="sng" cap="none" spc="0" dirty="0" smtClean="0">
                <a:ln w="9525">
                  <a:solidFill>
                    <a:schemeClr val="bg1"/>
                  </a:solidFill>
                  <a:prstDash val="solid"/>
                </a:ln>
                <a:solidFill>
                  <a:schemeClr val="accent5"/>
                </a:solidFill>
              </a:rPr>
              <a:t> </a:t>
            </a:r>
          </a:p>
        </p:txBody>
      </p:sp>
    </p:spTree>
    <p:extLst>
      <p:ext uri="{BB962C8B-B14F-4D97-AF65-F5344CB8AC3E}">
        <p14:creationId xmlns:p14="http://schemas.microsoft.com/office/powerpoint/2010/main" val="377417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186309"/>
          </a:xfrm>
          <a:prstGeom prst="rect">
            <a:avLst/>
          </a:prstGeom>
          <a:noFill/>
        </p:spPr>
        <p:txBody>
          <a:bodyPr wrap="square" lIns="91440" tIns="45720" rIns="91440" bIns="45720">
            <a:spAutoFit/>
          </a:bodyPr>
          <a:lstStyle/>
          <a:p>
            <a:pPr algn="just"/>
            <a:r>
              <a:rPr lang="ru-RU" sz="3600" b="1" cap="none" spc="0" dirty="0" smtClean="0">
                <a:ln w="9525">
                  <a:solidFill>
                    <a:schemeClr val="bg1"/>
                  </a:solidFill>
                  <a:prstDash val="solid"/>
                </a:ln>
                <a:solidFill>
                  <a:schemeClr val="accent5"/>
                </a:solidFill>
              </a:rPr>
              <a:t>Школа… </a:t>
            </a:r>
          </a:p>
          <a:p>
            <a:pPr algn="just"/>
            <a:r>
              <a:rPr lang="ru-RU" sz="3600" b="1" cap="none" spc="0" dirty="0" smtClean="0">
                <a:ln w="9525">
                  <a:solidFill>
                    <a:schemeClr val="bg1"/>
                  </a:solidFill>
                  <a:prstDash val="solid"/>
                </a:ln>
                <a:solidFill>
                  <a:schemeClr val="accent5"/>
                </a:solidFill>
              </a:rPr>
              <a:t>    Как много ожиданий, надежд, волнений связывают дети, и родители, воспитатели детского сада с этим словом. </a:t>
            </a:r>
          </a:p>
          <a:p>
            <a:pPr algn="just"/>
            <a:r>
              <a:rPr lang="ru-RU" sz="3600" b="1" cap="none" spc="0" dirty="0" smtClean="0">
                <a:ln w="9525">
                  <a:solidFill>
                    <a:schemeClr val="bg1"/>
                  </a:solidFill>
                  <a:prstDash val="solid"/>
                </a:ln>
                <a:solidFill>
                  <a:schemeClr val="accent5"/>
                </a:solidFill>
              </a:rPr>
              <a:t>    Поступление в школу — это начало нового этапа в жизни ребенка, вхождение его в мир знаний, новых прав и обязанностей, сложных и разнообразных отношений с взрослыми и сверстниками. </a:t>
            </a:r>
            <a:r>
              <a:rPr lang="ru-RU" sz="3600" b="1" u="sng" cap="none" spc="0" dirty="0" smtClean="0">
                <a:ln w="9525">
                  <a:solidFill>
                    <a:schemeClr val="bg1"/>
                  </a:solidFill>
                  <a:prstDash val="solid"/>
                </a:ln>
                <a:solidFill>
                  <a:schemeClr val="accent5"/>
                </a:solidFill>
              </a:rPr>
              <a:t>Каждый год первого сентября вместе с тысячами первоклассников</a:t>
            </a:r>
          </a:p>
          <a:p>
            <a:pPr algn="just"/>
            <a:r>
              <a:rPr lang="ru-RU" sz="3600" b="1" u="sng" cap="none" spc="0" dirty="0" smtClean="0">
                <a:ln w="9525">
                  <a:solidFill>
                    <a:schemeClr val="bg1"/>
                  </a:solidFill>
                  <a:prstDash val="solid"/>
                </a:ln>
                <a:solidFill>
                  <a:schemeClr val="accent5"/>
                </a:solidFill>
              </a:rPr>
              <a:t>мысленно усаживаются за парты их родители. </a:t>
            </a:r>
          </a:p>
        </p:txBody>
      </p:sp>
    </p:spTree>
    <p:extLst>
      <p:ext uri="{BB962C8B-B14F-4D97-AF65-F5344CB8AC3E}">
        <p14:creationId xmlns:p14="http://schemas.microsoft.com/office/powerpoint/2010/main" val="338504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448056" y="457403"/>
            <a:ext cx="11635472" cy="5632311"/>
          </a:xfrm>
          <a:prstGeom prst="rect">
            <a:avLst/>
          </a:prstGeom>
          <a:noFill/>
        </p:spPr>
        <p:txBody>
          <a:bodyPr wrap="square" lIns="91440" tIns="45720" rIns="91440" bIns="45720">
            <a:spAutoFit/>
          </a:bodyPr>
          <a:lstStyle/>
          <a:p>
            <a:pPr algn="just"/>
            <a:r>
              <a:rPr lang="ru-RU" sz="3600" b="1" cap="none" spc="0" dirty="0" smtClean="0">
                <a:ln w="9525">
                  <a:solidFill>
                    <a:schemeClr val="bg1"/>
                  </a:solidFill>
                  <a:prstDash val="solid"/>
                </a:ln>
                <a:solidFill>
                  <a:schemeClr val="accent5"/>
                </a:solidFill>
              </a:rPr>
              <a:t>    Школьное обучение предъявляет ребенку новые требования к его речи, вниманию, памяти. Прежде, чем приступить к обучению, необходимо к этому подготовиться. </a:t>
            </a:r>
          </a:p>
          <a:p>
            <a:pPr algn="just"/>
            <a:r>
              <a:rPr lang="ru-RU" sz="3600" b="1" cap="none" spc="0" dirty="0" smtClean="0">
                <a:ln w="9525">
                  <a:solidFill>
                    <a:schemeClr val="bg1"/>
                  </a:solidFill>
                  <a:prstDash val="solid"/>
                </a:ln>
                <a:solidFill>
                  <a:schemeClr val="accent5"/>
                </a:solidFill>
              </a:rPr>
              <a:t>    Лучше совсем не обучать, чем обучать неправильно, а потом переучивать.</a:t>
            </a:r>
          </a:p>
          <a:p>
            <a:pPr algn="just"/>
            <a:r>
              <a:rPr lang="ru-RU" sz="3600" b="1" cap="none" spc="0" dirty="0" smtClean="0">
                <a:ln w="9525">
                  <a:solidFill>
                    <a:schemeClr val="bg1"/>
                  </a:solidFill>
                  <a:prstDash val="solid"/>
                </a:ln>
                <a:solidFill>
                  <a:schemeClr val="accent5"/>
                </a:solidFill>
              </a:rPr>
              <a:t>      Поэтому к вопросу подготовки к школе следует подходить осторожно, и рассматривать его как комплексную задачу всестороннего развития ребенка </a:t>
            </a:r>
            <a:r>
              <a:rPr lang="ru-RU" sz="3600" b="1" dirty="0" smtClean="0">
                <a:ln w="9525">
                  <a:solidFill>
                    <a:schemeClr val="bg1"/>
                  </a:solidFill>
                  <a:prstDash val="solid"/>
                </a:ln>
                <a:solidFill>
                  <a:schemeClr val="accent5"/>
                </a:solidFill>
              </a:rPr>
              <a:t>в </a:t>
            </a:r>
            <a:r>
              <a:rPr lang="ru-RU" sz="3600" b="1" cap="none" spc="0" dirty="0" smtClean="0">
                <a:ln w="9525">
                  <a:solidFill>
                    <a:schemeClr val="bg1"/>
                  </a:solidFill>
                  <a:prstDash val="solid"/>
                </a:ln>
                <a:solidFill>
                  <a:schemeClr val="accent5"/>
                </a:solidFill>
              </a:rPr>
              <a:t>период дошкольного детства.</a:t>
            </a:r>
          </a:p>
        </p:txBody>
      </p:sp>
    </p:spTree>
    <p:extLst>
      <p:ext uri="{BB962C8B-B14F-4D97-AF65-F5344CB8AC3E}">
        <p14:creationId xmlns:p14="http://schemas.microsoft.com/office/powerpoint/2010/main" val="1664394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448056" y="457403"/>
            <a:ext cx="11635472" cy="5570756"/>
          </a:xfrm>
          <a:prstGeom prst="rect">
            <a:avLst/>
          </a:prstGeom>
          <a:noFill/>
        </p:spPr>
        <p:txBody>
          <a:bodyPr wrap="square" lIns="91440" tIns="45720" rIns="91440" bIns="45720">
            <a:spAutoFit/>
          </a:bodyPr>
          <a:lstStyle/>
          <a:p>
            <a:pPr algn="just"/>
            <a:r>
              <a:rPr lang="ru-RU" sz="3200" b="1" cap="none" spc="0" dirty="0" smtClean="0">
                <a:ln w="9525">
                  <a:solidFill>
                    <a:schemeClr val="bg1"/>
                  </a:solidFill>
                  <a:prstDash val="solid"/>
                </a:ln>
                <a:solidFill>
                  <a:schemeClr val="accent5"/>
                </a:solidFill>
              </a:rPr>
              <a:t>Что такое речевая готовность ребёнка к школе?</a:t>
            </a:r>
          </a:p>
          <a:p>
            <a:pPr algn="just"/>
            <a:r>
              <a:rPr lang="ru-RU" sz="3200" b="1" cap="none" spc="0" dirty="0" smtClean="0">
                <a:ln w="9525">
                  <a:solidFill>
                    <a:schemeClr val="bg1"/>
                  </a:solidFill>
                  <a:prstDash val="solid"/>
                </a:ln>
                <a:solidFill>
                  <a:schemeClr val="accent5"/>
                </a:solidFill>
              </a:rPr>
              <a:t>Для успешного обучения в школе наряду с мотивационной, социально-личностной и интеллектуальной готовностью к школе необходима определенная речевая </a:t>
            </a:r>
            <a:r>
              <a:rPr lang="ru-RU" sz="3200" b="1" cap="none" spc="0" dirty="0" smtClean="0">
                <a:ln w="9525">
                  <a:solidFill>
                    <a:schemeClr val="bg1"/>
                  </a:solidFill>
                  <a:prstDash val="solid"/>
                </a:ln>
                <a:solidFill>
                  <a:schemeClr val="accent5"/>
                </a:solidFill>
              </a:rPr>
              <a:t>готовность.</a:t>
            </a:r>
          </a:p>
          <a:p>
            <a:pPr algn="just"/>
            <a:r>
              <a:rPr lang="ru-RU" sz="3200" b="1" cap="none" spc="0" dirty="0" smtClean="0">
                <a:ln w="9525">
                  <a:solidFill>
                    <a:schemeClr val="bg1"/>
                  </a:solidFill>
                  <a:prstDash val="solid"/>
                </a:ln>
                <a:solidFill>
                  <a:schemeClr val="accent5"/>
                </a:solidFill>
              </a:rPr>
              <a:t>Она </a:t>
            </a:r>
            <a:r>
              <a:rPr lang="ru-RU" sz="3200" b="1" cap="none" spc="0" dirty="0" smtClean="0">
                <a:ln w="9525">
                  <a:solidFill>
                    <a:schemeClr val="bg1"/>
                  </a:solidFill>
                  <a:prstDash val="solid"/>
                </a:ln>
                <a:solidFill>
                  <a:schemeClr val="accent5"/>
                </a:solidFill>
              </a:rPr>
              <a:t>включает в себя </a:t>
            </a:r>
            <a:r>
              <a:rPr lang="ru-RU" sz="3200" b="1" cap="none" spc="0" dirty="0" err="1" smtClean="0">
                <a:ln w="9525">
                  <a:solidFill>
                    <a:schemeClr val="bg1"/>
                  </a:solidFill>
                  <a:prstDash val="solid"/>
                </a:ln>
                <a:solidFill>
                  <a:schemeClr val="accent5"/>
                </a:solidFill>
              </a:rPr>
              <a:t>сформированность</a:t>
            </a:r>
            <a:r>
              <a:rPr lang="ru-RU" sz="3200" b="1" cap="none" spc="0" dirty="0" smtClean="0">
                <a:ln w="9525">
                  <a:solidFill>
                    <a:schemeClr val="bg1"/>
                  </a:solidFill>
                  <a:prstDash val="solid"/>
                </a:ln>
                <a:solidFill>
                  <a:schemeClr val="accent5"/>
                </a:solidFill>
              </a:rPr>
              <a:t> всех сторон речевой системы: лексики, грамматического строя речи, связной монологической и диалогической речи, звукопроизношения и фонематических процессов. Особую роль в развитии речи дошкольников играет работа по речевой подготовке детей к школе в условиях семьи.</a:t>
            </a:r>
          </a:p>
          <a:p>
            <a:pPr algn="just"/>
            <a:endParaRPr lang="ru-RU" sz="3600" b="1" cap="none" spc="0" dirty="0" smtClean="0">
              <a:ln w="9525">
                <a:solidFill>
                  <a:schemeClr val="bg1"/>
                </a:solidFill>
                <a:prstDash val="solid"/>
              </a:ln>
              <a:solidFill>
                <a:schemeClr val="accent5"/>
              </a:solidFill>
            </a:endParaRPr>
          </a:p>
        </p:txBody>
      </p:sp>
    </p:spTree>
    <p:extLst>
      <p:ext uri="{BB962C8B-B14F-4D97-AF65-F5344CB8AC3E}">
        <p14:creationId xmlns:p14="http://schemas.microsoft.com/office/powerpoint/2010/main" val="211008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448056" y="457403"/>
            <a:ext cx="11635472" cy="5632311"/>
          </a:xfrm>
          <a:prstGeom prst="rect">
            <a:avLst/>
          </a:prstGeom>
          <a:noFill/>
        </p:spPr>
        <p:txBody>
          <a:bodyPr wrap="square" lIns="91440" tIns="45720" rIns="91440" bIns="45720">
            <a:spAutoFit/>
          </a:bodyPr>
          <a:lstStyle/>
          <a:p>
            <a:pPr algn="just"/>
            <a:r>
              <a:rPr lang="ru-RU" sz="3600" b="1" cap="none" spc="0" dirty="0" smtClean="0">
                <a:ln w="9525">
                  <a:solidFill>
                    <a:schemeClr val="bg1"/>
                  </a:solidFill>
                  <a:prstDash val="solid"/>
                </a:ln>
                <a:solidFill>
                  <a:schemeClr val="accent5"/>
                </a:solidFill>
              </a:rPr>
              <a:t>      Очень важно, проводя развивающие занятия с детьми 6-7 лет в кругу семьи, стимулировать их речевую активность, выразительность речи, расширять словарь, вырабатывать способность к связному рассказу, изложению своих впечатлений и т. д. </a:t>
            </a:r>
          </a:p>
          <a:p>
            <a:pPr algn="just"/>
            <a:r>
              <a:rPr lang="ru-RU" sz="3600" b="1" dirty="0">
                <a:ln w="9525">
                  <a:solidFill>
                    <a:schemeClr val="bg1"/>
                  </a:solidFill>
                  <a:prstDash val="solid"/>
                </a:ln>
                <a:solidFill>
                  <a:schemeClr val="accent5"/>
                </a:solidFill>
              </a:rPr>
              <a:t> </a:t>
            </a:r>
            <a:r>
              <a:rPr lang="ru-RU" sz="3600" b="1" dirty="0" smtClean="0">
                <a:ln w="9525">
                  <a:solidFill>
                    <a:schemeClr val="bg1"/>
                  </a:solidFill>
                  <a:prstDash val="solid"/>
                </a:ln>
                <a:solidFill>
                  <a:schemeClr val="accent5"/>
                </a:solidFill>
              </a:rPr>
              <a:t>      Д</a:t>
            </a:r>
            <a:r>
              <a:rPr lang="ru-RU" sz="3600" b="1" cap="none" spc="0" dirty="0" smtClean="0">
                <a:ln w="9525">
                  <a:solidFill>
                    <a:schemeClr val="bg1"/>
                  </a:solidFill>
                  <a:prstDash val="solid"/>
                </a:ln>
                <a:solidFill>
                  <a:schemeClr val="accent5"/>
                </a:solidFill>
              </a:rPr>
              <a:t>ля этого необходимо выполнять методические рекомендации учителя-логопеда. </a:t>
            </a:r>
          </a:p>
          <a:p>
            <a:pPr algn="just"/>
            <a:r>
              <a:rPr lang="ru-RU" sz="3600" b="1" dirty="0">
                <a:ln w="9525">
                  <a:solidFill>
                    <a:schemeClr val="bg1"/>
                  </a:solidFill>
                  <a:prstDash val="solid"/>
                </a:ln>
                <a:solidFill>
                  <a:schemeClr val="accent5"/>
                </a:solidFill>
              </a:rPr>
              <a:t> </a:t>
            </a:r>
            <a:r>
              <a:rPr lang="ru-RU" sz="3600" b="1" dirty="0" smtClean="0">
                <a:ln w="9525">
                  <a:solidFill>
                    <a:schemeClr val="bg1"/>
                  </a:solidFill>
                  <a:prstDash val="solid"/>
                </a:ln>
                <a:solidFill>
                  <a:schemeClr val="accent5"/>
                </a:solidFill>
              </a:rPr>
              <a:t>     А так же  </a:t>
            </a:r>
            <a:r>
              <a:rPr lang="ru-RU" sz="3600" b="1" cap="none" spc="0" dirty="0" smtClean="0">
                <a:ln w="9525">
                  <a:solidFill>
                    <a:schemeClr val="bg1"/>
                  </a:solidFill>
                  <a:prstDash val="solid"/>
                </a:ln>
                <a:solidFill>
                  <a:schemeClr val="accent5"/>
                </a:solidFill>
              </a:rPr>
              <a:t> </a:t>
            </a:r>
            <a:r>
              <a:rPr lang="ru-RU" sz="3600" b="1" dirty="0" smtClean="0">
                <a:ln w="9525">
                  <a:solidFill>
                    <a:schemeClr val="bg1"/>
                  </a:solidFill>
                  <a:prstDash val="solid"/>
                </a:ln>
                <a:solidFill>
                  <a:schemeClr val="accent5"/>
                </a:solidFill>
              </a:rPr>
              <a:t>р</a:t>
            </a:r>
            <a:r>
              <a:rPr lang="ru-RU" sz="3600" b="1" cap="none" spc="0" dirty="0" smtClean="0">
                <a:ln w="9525">
                  <a:solidFill>
                    <a:schemeClr val="bg1"/>
                  </a:solidFill>
                  <a:prstDash val="solid"/>
                </a:ln>
                <a:solidFill>
                  <a:schemeClr val="accent5"/>
                </a:solidFill>
              </a:rPr>
              <a:t>азвивать речевые навыки в свободном общении с ребенком, в творческих играх.</a:t>
            </a:r>
          </a:p>
          <a:p>
            <a:pPr algn="just"/>
            <a:endParaRPr lang="ru-RU" sz="3600" b="1" cap="none" spc="0" dirty="0" smtClean="0">
              <a:ln w="9525">
                <a:solidFill>
                  <a:schemeClr val="bg1"/>
                </a:solidFill>
                <a:prstDash val="solid"/>
              </a:ln>
              <a:solidFill>
                <a:schemeClr val="accent5"/>
              </a:solidFill>
            </a:endParaRPr>
          </a:p>
        </p:txBody>
      </p:sp>
    </p:spTree>
    <p:extLst>
      <p:ext uri="{BB962C8B-B14F-4D97-AF65-F5344CB8AC3E}">
        <p14:creationId xmlns:p14="http://schemas.microsoft.com/office/powerpoint/2010/main" val="1597681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399288" y="36779"/>
            <a:ext cx="11393424" cy="6863417"/>
          </a:xfrm>
          <a:prstGeom prst="rect">
            <a:avLst/>
          </a:prstGeom>
          <a:noFill/>
        </p:spPr>
        <p:txBody>
          <a:bodyPr wrap="square" lIns="91440" tIns="45720" rIns="91440" bIns="45720">
            <a:spAutoFit/>
          </a:bodyPr>
          <a:lstStyle/>
          <a:p>
            <a:pPr algn="just"/>
            <a:r>
              <a:rPr lang="ru-RU" sz="3600" b="1" cap="none" spc="0" dirty="0" smtClean="0">
                <a:ln w="9525">
                  <a:solidFill>
                    <a:schemeClr val="bg1"/>
                  </a:solidFill>
                  <a:prstDash val="solid"/>
                </a:ln>
                <a:solidFill>
                  <a:schemeClr val="accent5"/>
                </a:solidFill>
              </a:rPr>
              <a:t>   Дети 6 лет уже могут рассказать о событиях собственной жизни, о своем личном опыте, причем делать это очень выразительно. Попробуйте предложить им следующие творческие задания.</a:t>
            </a:r>
          </a:p>
          <a:p>
            <a:pPr algn="just"/>
            <a:r>
              <a:rPr lang="ru-RU" sz="3600" b="1" dirty="0">
                <a:ln w="9525">
                  <a:solidFill>
                    <a:schemeClr val="bg1"/>
                  </a:solidFill>
                  <a:prstDash val="solid"/>
                </a:ln>
                <a:solidFill>
                  <a:schemeClr val="accent5"/>
                </a:solidFill>
              </a:rPr>
              <a:t> </a:t>
            </a:r>
            <a:r>
              <a:rPr lang="ru-RU" sz="3600" b="1" dirty="0" smtClean="0">
                <a:ln w="9525">
                  <a:solidFill>
                    <a:schemeClr val="bg1"/>
                  </a:solidFill>
                  <a:prstDash val="solid"/>
                </a:ln>
                <a:solidFill>
                  <a:schemeClr val="accent5"/>
                </a:solidFill>
              </a:rPr>
              <a:t>   </a:t>
            </a:r>
            <a:r>
              <a:rPr lang="ru-RU" sz="3600" b="1" u="sng" dirty="0" smtClean="0">
                <a:ln w="9525">
                  <a:solidFill>
                    <a:schemeClr val="bg1"/>
                  </a:solidFill>
                  <a:prstDash val="solid"/>
                </a:ln>
                <a:solidFill>
                  <a:schemeClr val="accent5"/>
                </a:solidFill>
              </a:rPr>
              <a:t>«Вспомни случай» .</a:t>
            </a:r>
          </a:p>
          <a:p>
            <a:pPr algn="just"/>
            <a:r>
              <a:rPr lang="ru-RU" sz="3200" b="1" dirty="0" smtClean="0">
                <a:ln w="9525">
                  <a:solidFill>
                    <a:schemeClr val="bg1"/>
                  </a:solidFill>
                  <a:prstDash val="solid"/>
                </a:ln>
                <a:solidFill>
                  <a:schemeClr val="accent5"/>
                </a:solidFill>
              </a:rPr>
              <a:t>Выберите с ребенком какое-то событие, в котором вы вместе недавно участвовали. Например, как вы гуляли по набережной и смотрели праздничный салют, встречали бабушку на вокзале, отмечали день рождения… По очереди рассказывайте друг другу, что видели, что делали. Припоминайте как можно больше деталей — до тех пор, пока уже не сможете ничего добавить к сказанному.</a:t>
            </a:r>
          </a:p>
          <a:p>
            <a:pPr algn="just"/>
            <a:endParaRPr lang="ru-RU" sz="3600" b="1" cap="none" spc="0" dirty="0" smtClean="0">
              <a:ln w="9525">
                <a:solidFill>
                  <a:schemeClr val="bg1"/>
                </a:solidFill>
                <a:prstDash val="solid"/>
              </a:ln>
              <a:solidFill>
                <a:schemeClr val="accent5"/>
              </a:solidFill>
            </a:endParaRPr>
          </a:p>
        </p:txBody>
      </p:sp>
    </p:spTree>
    <p:extLst>
      <p:ext uri="{BB962C8B-B14F-4D97-AF65-F5344CB8AC3E}">
        <p14:creationId xmlns:p14="http://schemas.microsoft.com/office/powerpoint/2010/main" val="155259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399288" y="36779"/>
            <a:ext cx="11393424" cy="6186309"/>
          </a:xfrm>
          <a:prstGeom prst="rect">
            <a:avLst/>
          </a:prstGeom>
          <a:noFill/>
        </p:spPr>
        <p:txBody>
          <a:bodyPr wrap="square" lIns="91440" tIns="45720" rIns="91440" bIns="45720">
            <a:spAutoFit/>
          </a:bodyPr>
          <a:lstStyle/>
          <a:p>
            <a:pPr algn="just"/>
            <a:r>
              <a:rPr lang="ru-RU" sz="3600" b="1" u="sng" cap="none" spc="0" dirty="0" smtClean="0">
                <a:ln w="9525">
                  <a:solidFill>
                    <a:schemeClr val="bg1"/>
                  </a:solidFill>
                  <a:prstDash val="solid"/>
                </a:ln>
                <a:solidFill>
                  <a:schemeClr val="accent5"/>
                </a:solidFill>
              </a:rPr>
              <a:t>«Говорим по-разному».</a:t>
            </a:r>
          </a:p>
          <a:p>
            <a:pPr algn="just"/>
            <a:r>
              <a:rPr lang="ru-RU" sz="3600" b="1" cap="none" spc="0" dirty="0" smtClean="0">
                <a:ln w="9525">
                  <a:solidFill>
                    <a:schemeClr val="bg1"/>
                  </a:solidFill>
                  <a:prstDash val="solid"/>
                </a:ln>
                <a:solidFill>
                  <a:schemeClr val="accent5"/>
                </a:solidFill>
              </a:rPr>
              <a:t>Попробуйте один и тот же детский стишок прочитать сначала обычным голосом, потом очень быстро и очень медленно, басом и тоненьким голоском, делая ударение не на тех словах, на которых нужно. Изменив интонацию, можно безобидное стихотворение прочитать как страшную историю или как телевизионный репортаж. Если получится, попробуйте использовать иностранный акцент. Да мало ли что можно придумать!</a:t>
            </a:r>
          </a:p>
          <a:p>
            <a:pPr algn="just"/>
            <a:endParaRPr lang="ru-RU" sz="3600" b="1" cap="none" spc="0" dirty="0" smtClean="0">
              <a:ln w="9525">
                <a:solidFill>
                  <a:schemeClr val="bg1"/>
                </a:solidFill>
                <a:prstDash val="solid"/>
              </a:ln>
              <a:solidFill>
                <a:schemeClr val="accent5"/>
              </a:solidFill>
            </a:endParaRPr>
          </a:p>
        </p:txBody>
      </p:sp>
    </p:spTree>
    <p:extLst>
      <p:ext uri="{BB962C8B-B14F-4D97-AF65-F5344CB8AC3E}">
        <p14:creationId xmlns:p14="http://schemas.microsoft.com/office/powerpoint/2010/main" val="2494639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399288" y="36779"/>
            <a:ext cx="11393424" cy="6186309"/>
          </a:xfrm>
          <a:prstGeom prst="rect">
            <a:avLst/>
          </a:prstGeom>
          <a:noFill/>
        </p:spPr>
        <p:txBody>
          <a:bodyPr wrap="square" lIns="91440" tIns="45720" rIns="91440" bIns="45720">
            <a:spAutoFit/>
          </a:bodyPr>
          <a:lstStyle/>
          <a:p>
            <a:pPr algn="just"/>
            <a:r>
              <a:rPr lang="ru-RU" sz="3600" b="1" u="sng" cap="none" spc="0" dirty="0" smtClean="0">
                <a:ln w="9525">
                  <a:solidFill>
                    <a:schemeClr val="bg1"/>
                  </a:solidFill>
                  <a:prstDash val="solid"/>
                </a:ln>
                <a:solidFill>
                  <a:schemeClr val="accent5"/>
                </a:solidFill>
              </a:rPr>
              <a:t>«Бюро путешествий».</a:t>
            </a:r>
          </a:p>
          <a:p>
            <a:pPr algn="just"/>
            <a:r>
              <a:rPr lang="ru-RU" sz="3600" b="1" cap="none" spc="0" dirty="0" smtClean="0">
                <a:ln w="9525">
                  <a:solidFill>
                    <a:schemeClr val="bg1"/>
                  </a:solidFill>
                  <a:prstDash val="solid"/>
                </a:ln>
                <a:solidFill>
                  <a:schemeClr val="accent5"/>
                </a:solidFill>
              </a:rPr>
              <a:t>     Каждый день вы с ребенком отправляетесь по обычному маршруту — в магазин или детский сад. </a:t>
            </a:r>
          </a:p>
          <a:p>
            <a:pPr algn="just"/>
            <a:r>
              <a:rPr lang="ru-RU" sz="3600" b="1" cap="none" spc="0" dirty="0" smtClean="0">
                <a:ln w="9525">
                  <a:solidFill>
                    <a:schemeClr val="bg1"/>
                  </a:solidFill>
                  <a:prstDash val="solid"/>
                </a:ln>
                <a:solidFill>
                  <a:schemeClr val="accent5"/>
                </a:solidFill>
              </a:rPr>
              <a:t>А что, если попробовать разнообразить свои будни? Представьте, что вы отбываете в увлекательное путешествие. Обсудите вместе с малышом, на каком виде транспорта будете путешествовать, что нужно взять с собой, что за опасности вы встретите по дороге, какие достопримечательности увидите… Путешествуя, делитесь впечатлениями.</a:t>
            </a:r>
          </a:p>
          <a:p>
            <a:pPr algn="just"/>
            <a:endParaRPr lang="ru-RU" sz="3600" b="1" cap="none" spc="0" dirty="0" smtClean="0">
              <a:ln w="9525">
                <a:solidFill>
                  <a:schemeClr val="bg1"/>
                </a:solidFill>
                <a:prstDash val="solid"/>
              </a:ln>
              <a:solidFill>
                <a:schemeClr val="accent5"/>
              </a:solidFill>
            </a:endParaRPr>
          </a:p>
        </p:txBody>
      </p:sp>
    </p:spTree>
    <p:extLst>
      <p:ext uri="{BB962C8B-B14F-4D97-AF65-F5344CB8AC3E}">
        <p14:creationId xmlns:p14="http://schemas.microsoft.com/office/powerpoint/2010/main" val="142762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6" name="Прямоугольник 5"/>
          <p:cNvSpPr/>
          <p:nvPr/>
        </p:nvSpPr>
        <p:spPr>
          <a:xfrm>
            <a:off x="906238" y="457403"/>
            <a:ext cx="10105204" cy="646331"/>
          </a:xfrm>
          <a:prstGeom prst="rect">
            <a:avLst/>
          </a:prstGeom>
          <a:noFill/>
        </p:spPr>
        <p:txBody>
          <a:bodyPr wrap="square" lIns="91440" tIns="45720" rIns="91440" bIns="45720">
            <a:spAutoFit/>
          </a:bodyPr>
          <a:lstStyle/>
          <a:p>
            <a:pPr algn="just"/>
            <a:endParaRPr lang="ru-RU" sz="3600" b="1" u="sng"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Прямоугольник 4"/>
          <p:cNvSpPr/>
          <p:nvPr/>
        </p:nvSpPr>
        <p:spPr>
          <a:xfrm>
            <a:off x="3048000" y="1720840"/>
            <a:ext cx="6096000" cy="369332"/>
          </a:xfrm>
          <a:prstGeom prst="rect">
            <a:avLst/>
          </a:prstGeom>
        </p:spPr>
        <p:txBody>
          <a:bodyPr>
            <a:spAutoFit/>
          </a:bodyPr>
          <a:lstStyle/>
          <a:p>
            <a:r>
              <a:rPr lang="ru-RU" dirty="0" smtClean="0"/>
              <a:t> </a:t>
            </a:r>
            <a:endParaRPr lang="ru-RU" dirty="0"/>
          </a:p>
        </p:txBody>
      </p:sp>
      <p:sp>
        <p:nvSpPr>
          <p:cNvPr id="7" name="Прямоугольник 6"/>
          <p:cNvSpPr/>
          <p:nvPr/>
        </p:nvSpPr>
        <p:spPr>
          <a:xfrm>
            <a:off x="399288" y="36779"/>
            <a:ext cx="11393424" cy="5632311"/>
          </a:xfrm>
          <a:prstGeom prst="rect">
            <a:avLst/>
          </a:prstGeom>
          <a:noFill/>
        </p:spPr>
        <p:txBody>
          <a:bodyPr wrap="square" lIns="91440" tIns="45720" rIns="91440" bIns="45720">
            <a:spAutoFit/>
          </a:bodyPr>
          <a:lstStyle/>
          <a:p>
            <a:pPr algn="just"/>
            <a:r>
              <a:rPr lang="ru-RU" sz="3600" b="1" cap="none" spc="0" dirty="0" smtClean="0">
                <a:ln w="9525">
                  <a:solidFill>
                    <a:schemeClr val="bg1"/>
                  </a:solidFill>
                  <a:prstDash val="solid"/>
                </a:ln>
                <a:solidFill>
                  <a:schemeClr val="accent5"/>
                </a:solidFill>
              </a:rPr>
              <a:t>     </a:t>
            </a:r>
            <a:r>
              <a:rPr lang="ru-RU" sz="3600" b="1" u="sng" cap="none" spc="0" dirty="0" smtClean="0">
                <a:ln w="9525">
                  <a:solidFill>
                    <a:schemeClr val="bg1"/>
                  </a:solidFill>
                  <a:prstDash val="solid"/>
                </a:ln>
                <a:solidFill>
                  <a:schemeClr val="accent5"/>
                </a:solidFill>
              </a:rPr>
              <a:t>«Чем закончилось?»</a:t>
            </a:r>
          </a:p>
          <a:p>
            <a:pPr algn="just"/>
            <a:r>
              <a:rPr lang="ru-RU" sz="3600" b="1" cap="none" spc="0" dirty="0" smtClean="0">
                <a:ln w="9525">
                  <a:solidFill>
                    <a:schemeClr val="bg1"/>
                  </a:solidFill>
                  <a:prstDash val="solid"/>
                </a:ln>
                <a:solidFill>
                  <a:schemeClr val="accent5"/>
                </a:solidFill>
              </a:rPr>
              <a:t>Одним из способов развития связной речи может стать просмотр мультфильмов. Начните вместе с малышом смотреть интересный мультфильм, а на самом захватывающем месте «вспомните» про неотложное дело, которое вы должны сделать именно сейчас, но попросите ребенка рассказать вам позже, что произойдет дальше в мультфильме и чем он закончится. Не забудьте поблагодарить вашего рассказчика! </a:t>
            </a:r>
          </a:p>
        </p:txBody>
      </p:sp>
    </p:spTree>
    <p:extLst>
      <p:ext uri="{BB962C8B-B14F-4D97-AF65-F5344CB8AC3E}">
        <p14:creationId xmlns:p14="http://schemas.microsoft.com/office/powerpoint/2010/main" val="4621414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879</Words>
  <Application>Microsoft Office PowerPoint</Application>
  <PresentationFormat>Произвольный</PresentationFormat>
  <Paragraphs>67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User Windows</cp:lastModifiedBy>
  <cp:revision>6</cp:revision>
  <dcterms:created xsi:type="dcterms:W3CDTF">2022-09-10T17:34:03Z</dcterms:created>
  <dcterms:modified xsi:type="dcterms:W3CDTF">2022-10-02T20:56:29Z</dcterms:modified>
</cp:coreProperties>
</file>