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938D609-7053-4ABC-980C-4282E9BA674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0BB899-739D-4984-9866-5E9FB3B317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575" y="23034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Организация логопедической работы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с  воспитанниками 5-6 лет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2021-2022 учебном-году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7679" y="4792666"/>
            <a:ext cx="4536281" cy="165576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Учитель-логопед </a:t>
            </a:r>
            <a:r>
              <a:rPr lang="ru-RU" b="1" dirty="0" smtClean="0"/>
              <a:t>Шестакова Ольга Львовна</a:t>
            </a:r>
          </a:p>
          <a:p>
            <a:pPr algn="r"/>
            <a:r>
              <a:rPr lang="ru-RU" dirty="0" smtClean="0"/>
              <a:t>Воспитатели </a:t>
            </a:r>
            <a:r>
              <a:rPr lang="ru-RU" b="1" dirty="0" smtClean="0"/>
              <a:t>Дружинина Елена Павловна</a:t>
            </a:r>
          </a:p>
          <a:p>
            <a:pPr algn="r"/>
            <a:r>
              <a:rPr lang="ru-RU" b="1" dirty="0" smtClean="0"/>
              <a:t>Перова Надежда Михайловна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6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709" y="1052735"/>
            <a:ext cx="7440330" cy="583907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Формирование </a:t>
            </a:r>
            <a:r>
              <a:rPr lang="ru-RU" sz="3200" dirty="0"/>
              <a:t>правильного </a:t>
            </a:r>
            <a:r>
              <a:rPr lang="ru-RU" sz="3200" smtClean="0"/>
              <a:t>звукопроизношения</a:t>
            </a:r>
            <a:r>
              <a:rPr lang="ru-RU" sz="320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83" y="1636643"/>
            <a:ext cx="7979828" cy="3777622"/>
          </a:xfrm>
        </p:spPr>
        <p:txBody>
          <a:bodyPr/>
          <a:lstStyle/>
          <a:p>
            <a:r>
              <a:rPr lang="ru-RU" sz="1600" dirty="0"/>
              <a:t>Ф</a:t>
            </a:r>
            <a:r>
              <a:rPr lang="ru-RU" sz="1600" dirty="0" smtClean="0"/>
              <a:t>ормирование </a:t>
            </a:r>
            <a:r>
              <a:rPr lang="ru-RU" sz="1600" dirty="0"/>
              <a:t>правильного </a:t>
            </a:r>
            <a:r>
              <a:rPr lang="ru-RU" sz="1600" dirty="0" smtClean="0"/>
              <a:t>звукопроизношения:</a:t>
            </a:r>
            <a:r>
              <a:rPr lang="ru-RU" sz="1600" dirty="0"/>
              <a:t>  </a:t>
            </a:r>
            <a:r>
              <a:rPr lang="ru-RU" sz="1600" dirty="0" smtClean="0"/>
              <a:t>развитие </a:t>
            </a:r>
            <a:r>
              <a:rPr lang="ru-RU" sz="1600" dirty="0"/>
              <a:t>артикуляционных движений; </a:t>
            </a:r>
            <a:r>
              <a:rPr lang="ru-RU" sz="1600" dirty="0" smtClean="0"/>
              <a:t>постановка, автоматизация и дифференциация звуков.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71" t="9350" r="40815" b="9713"/>
          <a:stretch/>
        </p:blipFill>
        <p:spPr>
          <a:xfrm>
            <a:off x="525584" y="2564295"/>
            <a:ext cx="2679786" cy="3538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330" t="17655" r="39175" b="4676"/>
          <a:stretch/>
        </p:blipFill>
        <p:spPr>
          <a:xfrm>
            <a:off x="3533360" y="2703444"/>
            <a:ext cx="2422664" cy="33991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40532" y="2323745"/>
            <a:ext cx="259287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100 </a:t>
            </a:r>
            <a:r>
              <a:rPr lang="ru-RU" sz="1400" dirty="0" smtClean="0"/>
              <a:t>заданий  </a:t>
            </a:r>
            <a:r>
              <a:rPr lang="ru-RU" sz="1400" dirty="0"/>
              <a:t>-картинок с инструкцией артикуляционной гимнастики обычной и </a:t>
            </a:r>
            <a:r>
              <a:rPr lang="ru-RU" sz="1400" dirty="0" smtClean="0"/>
              <a:t>необычной</a:t>
            </a:r>
            <a:endParaRPr lang="ru-RU" sz="1400" dirty="0"/>
          </a:p>
          <a:p>
            <a:r>
              <a:rPr lang="ru-RU" sz="1400" dirty="0"/>
              <a:t>В дополнение к общепринятым артикуляционным упражнениям используются нетрадиционные упражнения, которые носят игровой характер и вызывают положительные эмоции у детей</a:t>
            </a:r>
            <a:r>
              <a:rPr lang="ru-RU" sz="1400" dirty="0" smtClean="0"/>
              <a:t>. Все для правильного звукопроизношения!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861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31"/>
            <a:ext cx="7886700" cy="8731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Контингент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38255"/>
            <a:ext cx="7886700" cy="51843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В  нашей группе 14 воспитанников с ограниченными возможностями здоровья: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6 девочек и 8 мальчиков.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+mj-lt"/>
              </a:rPr>
              <a:t>Первый год обучения – 4 детей. Второй год обучения – 10 детей.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Сильные стороны детей: эмоциональные, с желанием идут на занятия,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многие стараются получить результат, положительная динамика речевого развития детей за предыдущий учебный год.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4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07" y="268357"/>
            <a:ext cx="8587473" cy="21525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Образовательной деятельности  с воспитанниками</a:t>
            </a:r>
            <a:r>
              <a:rPr lang="en-US" b="1" dirty="0" smtClean="0"/>
              <a:t> </a:t>
            </a:r>
            <a:r>
              <a:rPr lang="ru-RU" b="1" dirty="0" smtClean="0"/>
              <a:t>в детском саду</a:t>
            </a:r>
            <a:r>
              <a:rPr lang="ru-RU" sz="3600" b="1" dirty="0" smtClean="0"/>
              <a:t> 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632" y="1988840"/>
            <a:ext cx="8108156" cy="38452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В течение недели организуются  4 занятия групповых и 3 занятия индивидуальных с каждым ребенком.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Занятия включают следующие направления работы: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развитие </a:t>
            </a:r>
            <a:r>
              <a:rPr lang="ru-RU" sz="2400" b="1" dirty="0" smtClean="0"/>
              <a:t>словаря и </a:t>
            </a:r>
            <a:r>
              <a:rPr lang="ru-RU" sz="2400" b="1" dirty="0" err="1" smtClean="0"/>
              <a:t>лескико</a:t>
            </a:r>
            <a:r>
              <a:rPr lang="ru-RU" sz="2400" b="1" dirty="0" smtClean="0"/>
              <a:t>-грамматических категорий;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развитие  </a:t>
            </a:r>
            <a:r>
              <a:rPr lang="ru-RU" sz="2400" b="1" dirty="0" smtClean="0"/>
              <a:t>связной речи;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совершенствование </a:t>
            </a:r>
            <a:r>
              <a:rPr lang="ru-RU" sz="2400" b="1" dirty="0"/>
              <a:t>просодической стороны </a:t>
            </a:r>
            <a:r>
              <a:rPr lang="ru-RU" sz="2400" b="1" dirty="0" smtClean="0"/>
              <a:t>речи;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/>
              <a:t>формирование </a:t>
            </a:r>
            <a:r>
              <a:rPr lang="ru-RU" sz="2400" b="1" dirty="0"/>
              <a:t>правильного </a:t>
            </a:r>
            <a:r>
              <a:rPr lang="ru-RU" sz="2400" b="1" dirty="0" smtClean="0"/>
              <a:t>звукопроизношения;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/>
              <a:t>совершенствование </a:t>
            </a:r>
            <a:r>
              <a:rPr lang="ru-RU" sz="2400" b="1" dirty="0"/>
              <a:t>фонематических </a:t>
            </a:r>
            <a:r>
              <a:rPr lang="ru-RU" sz="2400" b="1" dirty="0" smtClean="0"/>
              <a:t>процессов;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азвитие </a:t>
            </a:r>
            <a:r>
              <a:rPr lang="ru-RU" sz="2400" b="1" dirty="0" smtClean="0"/>
              <a:t>слоговой </a:t>
            </a:r>
            <a:r>
              <a:rPr lang="ru-RU" sz="2400" b="1" dirty="0"/>
              <a:t>структурой </a:t>
            </a:r>
            <a:r>
              <a:rPr lang="ru-RU" sz="2400" b="1" dirty="0" smtClean="0"/>
              <a:t>слова;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бучение </a:t>
            </a:r>
            <a:r>
              <a:rPr lang="ru-RU" sz="2400" b="1" dirty="0" smtClean="0"/>
              <a:t>элементам грамоты. </a:t>
            </a:r>
            <a:endParaRPr lang="ru-RU" sz="2400" b="1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8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142" y="319309"/>
            <a:ext cx="693990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Развития словаря особенности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985" y="1808921"/>
            <a:ext cx="8311598" cy="21241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Словарный запас </a:t>
            </a:r>
            <a:r>
              <a:rPr lang="ru-RU" dirty="0" smtClean="0"/>
              <a:t>► </a:t>
            </a:r>
            <a:r>
              <a:rPr lang="ru-RU" dirty="0"/>
              <a:t>Объясняйте новые слова ► Словесные игры: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● </a:t>
            </a:r>
            <a:r>
              <a:rPr lang="ru-RU" dirty="0"/>
              <a:t>«Назови птиц, животных, цветы, цвета, транспорт, времена года и их признаки, месяцы, профессии и т.д.» ● «Подбери признаки к предмету»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● </a:t>
            </a:r>
            <a:r>
              <a:rPr lang="ru-RU" dirty="0"/>
              <a:t>«Скажи наоборот» ● «Части целого» около </a:t>
            </a:r>
            <a:r>
              <a:rPr lang="ru-RU" dirty="0" smtClean="0"/>
              <a:t>3000-4000 </a:t>
            </a:r>
            <a:r>
              <a:rPr lang="ru-RU" dirty="0"/>
              <a:t>слов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752577"/>
            <a:ext cx="2057579" cy="27727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28716" y="3301236"/>
            <a:ext cx="233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373A3C"/>
                </a:solidFill>
                <a:latin typeface="Montserrat"/>
              </a:rPr>
              <a:t>развитие </a:t>
            </a:r>
            <a:r>
              <a:rPr lang="ru-RU" i="1" dirty="0">
                <a:solidFill>
                  <a:srgbClr val="373A3C"/>
                </a:solidFill>
                <a:latin typeface="Montserrat"/>
              </a:rPr>
              <a:t>межполушарного взаимодействия </a:t>
            </a:r>
            <a:endParaRPr lang="ru-RU" i="1" dirty="0" smtClean="0">
              <a:solidFill>
                <a:srgbClr val="373A3C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A3C"/>
                </a:solidFill>
                <a:latin typeface="Montserrat"/>
              </a:rPr>
              <a:t>размер</a:t>
            </a:r>
            <a:endParaRPr lang="ru-RU" dirty="0">
              <a:solidFill>
                <a:srgbClr val="373A3C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A3C"/>
                </a:solidFill>
                <a:latin typeface="Montserrat"/>
              </a:rPr>
              <a:t>среда </a:t>
            </a:r>
            <a:r>
              <a:rPr lang="ru-RU" dirty="0">
                <a:solidFill>
                  <a:srgbClr val="373A3C"/>
                </a:solidFill>
                <a:latin typeface="Montserrat"/>
              </a:rPr>
              <a:t>обитания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A3C"/>
                </a:solidFill>
                <a:latin typeface="Montserrat"/>
              </a:rPr>
              <a:t>цвета</a:t>
            </a:r>
            <a:endParaRPr lang="ru-RU" dirty="0">
              <a:solidFill>
                <a:srgbClr val="373A3C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A3C"/>
                </a:solidFill>
                <a:latin typeface="Montserrat"/>
              </a:rPr>
              <a:t>формы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73A3C"/>
                </a:solidFill>
                <a:latin typeface="Montserrat"/>
              </a:rPr>
              <a:t>о</a:t>
            </a:r>
            <a:r>
              <a:rPr lang="ru-RU" dirty="0" smtClean="0">
                <a:solidFill>
                  <a:srgbClr val="373A3C"/>
                </a:solidFill>
                <a:latin typeface="Montserrat"/>
              </a:rPr>
              <a:t>бобщающие понятия  и др.</a:t>
            </a:r>
            <a:endParaRPr lang="ru-RU" b="0" i="0" dirty="0">
              <a:solidFill>
                <a:srgbClr val="373A3C"/>
              </a:solidFill>
              <a:effectLst/>
              <a:latin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752577"/>
            <a:ext cx="259411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75327"/>
            <a:ext cx="7886700" cy="1033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РАЗВИТИЕ СЛОВАРЯ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1964"/>
            <a:ext cx="8211852" cy="5833380"/>
          </a:xfrm>
        </p:spPr>
        <p:txBody>
          <a:bodyPr>
            <a:noAutofit/>
          </a:bodyPr>
          <a:lstStyle/>
          <a:p>
            <a:r>
              <a:rPr lang="ru-RU" sz="1200" dirty="0"/>
              <a:t>Уточнить и расширить запас представлений на основе наблюдения и осмысления предметов и явлений окружающей действительности, создать достаточный запас  словарных образов.</a:t>
            </a:r>
          </a:p>
          <a:p>
            <a:r>
              <a:rPr lang="ru-RU" sz="1200" dirty="0"/>
              <a:t>Обеспечить переход от накопленных представлений и пассивного речевого запаса  </a:t>
            </a:r>
            <a:r>
              <a:rPr lang="ru-RU" sz="1200" b="1" dirty="0"/>
              <a:t>к активному использованию речевых средств.</a:t>
            </a:r>
          </a:p>
          <a:p>
            <a:r>
              <a:rPr lang="ru-RU" sz="1200" b="1" dirty="0"/>
              <a:t>Расширить объем правильно произносимых существительных </a:t>
            </a:r>
            <a:r>
              <a:rPr lang="ru-RU" sz="1200" dirty="0"/>
              <a:t>— названий   предметов, объектов, их частей по всем изучаемым лексическим темам.</a:t>
            </a:r>
          </a:p>
          <a:p>
            <a:r>
              <a:rPr lang="ru-RU" sz="1200" dirty="0"/>
              <a:t>Учить группировать предметы по признакам их соотнесенности и на этой основе  </a:t>
            </a:r>
            <a:r>
              <a:rPr lang="ru-RU" sz="1200" b="1" dirty="0"/>
              <a:t>развивать понимание обобщающего значения </a:t>
            </a:r>
            <a:r>
              <a:rPr lang="ru-RU" sz="1200" b="1" dirty="0" smtClean="0"/>
              <a:t>слов (мебель, овощи), </a:t>
            </a:r>
            <a:r>
              <a:rPr lang="ru-RU" sz="1200" dirty="0"/>
              <a:t>формировать доступные родовые и  видовые обобщающие понятия.</a:t>
            </a:r>
          </a:p>
          <a:p>
            <a:r>
              <a:rPr lang="ru-RU" sz="1200" b="1" dirty="0"/>
              <a:t>Расширить глагольный словарь </a:t>
            </a:r>
            <a:r>
              <a:rPr lang="ru-RU" sz="1200" dirty="0"/>
              <a:t>на основе работы по усвоению понимания  действий, выраженных </a:t>
            </a:r>
            <a:r>
              <a:rPr lang="ru-RU" sz="1200" b="1" dirty="0"/>
              <a:t>приставочными глаголами</a:t>
            </a:r>
            <a:r>
              <a:rPr lang="ru-RU" sz="1200" dirty="0"/>
              <a:t>; работы по усвоению понимания  действий, </a:t>
            </a:r>
            <a:r>
              <a:rPr lang="ru-RU" sz="1200" b="1" dirty="0"/>
              <a:t>выраженных личными </a:t>
            </a:r>
            <a:r>
              <a:rPr lang="ru-RU" sz="1200" dirty="0"/>
              <a:t>(эти глаголы способны изменяться по лицам: читать (читаю, читаешь, читает), говорить (говорю, говоришь, </a:t>
            </a:r>
            <a:r>
              <a:rPr lang="ru-RU" sz="1200" dirty="0" smtClean="0"/>
              <a:t>говорит, говорят) и  </a:t>
            </a:r>
            <a:r>
              <a:rPr lang="ru-RU" sz="1200" b="1" dirty="0"/>
              <a:t>возвратными глаголами </a:t>
            </a:r>
            <a:r>
              <a:rPr lang="ru-RU" sz="1200" b="1" dirty="0" smtClean="0"/>
              <a:t>(Катя умывается) </a:t>
            </a:r>
            <a:r>
              <a:rPr lang="ru-RU" sz="1200" dirty="0"/>
              <a:t>.</a:t>
            </a:r>
          </a:p>
          <a:p>
            <a:r>
              <a:rPr lang="ru-RU" sz="1200" dirty="0"/>
              <a:t>Учить различать и выделять в словосочетаниях </a:t>
            </a:r>
            <a:r>
              <a:rPr lang="ru-RU" sz="1200" b="1" dirty="0"/>
              <a:t>названия признаков предметов </a:t>
            </a:r>
            <a:r>
              <a:rPr lang="ru-RU" sz="1200" dirty="0"/>
              <a:t>по   их назначению и по вопросам какой? какая? какое?, обогащать активный словарь  </a:t>
            </a:r>
            <a:r>
              <a:rPr lang="ru-RU" sz="1200" b="1" dirty="0"/>
              <a:t>относительными прилагательными </a:t>
            </a:r>
            <a:r>
              <a:rPr lang="ru-RU" sz="1200" dirty="0"/>
              <a:t>со значением соотнесенности с продуктами питания,  растениями, </a:t>
            </a:r>
            <a:r>
              <a:rPr lang="ru-RU" sz="1200" dirty="0" smtClean="0"/>
              <a:t>материалами (деревянное окно); </a:t>
            </a:r>
            <a:r>
              <a:rPr lang="ru-RU" sz="1200" b="1" dirty="0"/>
              <a:t>притяжательными </a:t>
            </a:r>
            <a:r>
              <a:rPr lang="ru-RU" sz="1200" b="1" dirty="0" smtClean="0"/>
              <a:t>прилагательными (лисий хвост)</a:t>
            </a:r>
            <a:r>
              <a:rPr lang="ru-RU" sz="1200" dirty="0" smtClean="0"/>
              <a:t>, </a:t>
            </a:r>
            <a:r>
              <a:rPr lang="ru-RU" sz="1200" dirty="0"/>
              <a:t>прилагательными с   ласкательным значением.</a:t>
            </a:r>
          </a:p>
          <a:p>
            <a:r>
              <a:rPr lang="ru-RU" sz="1200" dirty="0"/>
              <a:t>Учить сопоставлять предметы и явления и на этой основе обеспечить понимание  и использование в речи слов-</a:t>
            </a:r>
            <a:r>
              <a:rPr lang="ru-RU" sz="1200" b="1" dirty="0"/>
              <a:t>синонимов</a:t>
            </a:r>
            <a:r>
              <a:rPr lang="ru-RU" sz="1200" dirty="0"/>
              <a:t> и </a:t>
            </a:r>
            <a:r>
              <a:rPr lang="ru-RU" sz="1200" b="1" dirty="0"/>
              <a:t>слов-антонимов.</a:t>
            </a:r>
          </a:p>
          <a:p>
            <a:r>
              <a:rPr lang="ru-RU" sz="1200" dirty="0"/>
              <a:t>Расширить понимание значения </a:t>
            </a:r>
            <a:r>
              <a:rPr lang="ru-RU" sz="1200" b="1" dirty="0"/>
              <a:t>простых предлогов </a:t>
            </a:r>
            <a:r>
              <a:rPr lang="ru-RU" sz="1200" dirty="0"/>
              <a:t>и активизировать их  использование в речи.</a:t>
            </a:r>
          </a:p>
          <a:p>
            <a:r>
              <a:rPr lang="ru-RU" sz="1200" dirty="0"/>
              <a:t>Обеспечить усвоение </a:t>
            </a:r>
            <a:r>
              <a:rPr lang="ru-RU" sz="1200" b="1" dirty="0"/>
              <a:t>притяжательных местоимений</a:t>
            </a:r>
            <a:r>
              <a:rPr lang="ru-RU" sz="1200" dirty="0"/>
              <a:t>, определительных  местоимений, указательных </a:t>
            </a:r>
            <a:r>
              <a:rPr lang="ru-RU" sz="1200" b="1" dirty="0"/>
              <a:t>наречий, количественных и</a:t>
            </a:r>
            <a:r>
              <a:rPr lang="ru-RU" sz="1200" dirty="0"/>
              <a:t> порядковых числительных и их  использование в экспрессивной речи.</a:t>
            </a:r>
          </a:p>
          <a:p>
            <a:r>
              <a:rPr lang="ru-RU" sz="1200" dirty="0"/>
              <a:t>Закрепить понятие слово и умение оперировать им.</a:t>
            </a:r>
          </a:p>
        </p:txBody>
      </p:sp>
    </p:spTree>
    <p:extLst>
      <p:ext uri="{BB962C8B-B14F-4D97-AF65-F5344CB8AC3E}">
        <p14:creationId xmlns:p14="http://schemas.microsoft.com/office/powerpoint/2010/main" val="25533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513" y="238539"/>
            <a:ext cx="7353766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 </a:t>
            </a:r>
            <a:r>
              <a:rPr lang="ru-RU" dirty="0" err="1"/>
              <a:t>лескико</a:t>
            </a:r>
            <a:r>
              <a:rPr lang="ru-RU" dirty="0"/>
              <a:t>-грамматических </a:t>
            </a:r>
            <a:r>
              <a:rPr lang="ru-RU" dirty="0" smtClean="0"/>
              <a:t>категорий особенности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93" y="1278836"/>
            <a:ext cx="8837079" cy="9674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Грамматический строй Ребенок должен понимать и употреблять предлоги; владеть навыками словообразования; словоизменения; согласования слов Что делать? ► Исправлять ошибки! ► Игры: ● «Скажи ласково» ● «Один-много» ● «Из чего - какой?» ● «Давай посчитаем»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7" y="2780928"/>
            <a:ext cx="2868406" cy="36496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3190" y="2358934"/>
            <a:ext cx="40135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73A3C"/>
                </a:solidFill>
                <a:latin typeface="Montserrat"/>
              </a:rPr>
              <a:t>Тренировка  </a:t>
            </a:r>
            <a:r>
              <a:rPr lang="ru-RU" sz="1600" dirty="0" smtClean="0">
                <a:solidFill>
                  <a:srgbClr val="373A3C"/>
                </a:solidFill>
                <a:latin typeface="Montserrat"/>
              </a:rPr>
              <a:t>речи, внимания</a:t>
            </a:r>
            <a:r>
              <a:rPr lang="ru-RU" sz="1600" dirty="0">
                <a:solidFill>
                  <a:srgbClr val="373A3C"/>
                </a:solidFill>
                <a:latin typeface="Montserrat"/>
              </a:rPr>
              <a:t>, памяти</a:t>
            </a:r>
            <a:r>
              <a:rPr lang="ru-RU" sz="1600" dirty="0" smtClean="0">
                <a:solidFill>
                  <a:srgbClr val="373A3C"/>
                </a:solidFill>
                <a:latin typeface="Montserrat"/>
              </a:rPr>
              <a:t>, и </a:t>
            </a:r>
            <a:r>
              <a:rPr lang="ru-RU" sz="1600" dirty="0">
                <a:solidFill>
                  <a:srgbClr val="373A3C"/>
                </a:solidFill>
                <a:latin typeface="Montserrat"/>
              </a:rPr>
              <a:t>навыков счёта. Для дошкольников и младших школьников.</a:t>
            </a:r>
            <a:br>
              <a:rPr lang="ru-RU" sz="1600" dirty="0">
                <a:solidFill>
                  <a:srgbClr val="373A3C"/>
                </a:solidFill>
                <a:latin typeface="Montserrat"/>
              </a:rPr>
            </a:br>
            <a:r>
              <a:rPr lang="ru-RU" sz="1600" dirty="0" smtClean="0">
                <a:solidFill>
                  <a:srgbClr val="373A3C"/>
                </a:solidFill>
                <a:latin typeface="Montserrat"/>
              </a:rPr>
              <a:t>Варианты </a:t>
            </a:r>
            <a:r>
              <a:rPr lang="ru-RU" sz="1600" dirty="0">
                <a:solidFill>
                  <a:srgbClr val="373A3C"/>
                </a:solidFill>
                <a:latin typeface="Montserrat"/>
              </a:rPr>
              <a:t>игр</a:t>
            </a:r>
            <a:r>
              <a:rPr lang="ru-RU" sz="1600" dirty="0" smtClean="0">
                <a:solidFill>
                  <a:srgbClr val="373A3C"/>
                </a:solidFill>
                <a:latin typeface="Montserrat"/>
              </a:rPr>
              <a:t>:</a:t>
            </a:r>
            <a:endParaRPr lang="ru-RU" sz="1600" dirty="0">
              <a:solidFill>
                <a:srgbClr val="373A3C"/>
              </a:solidFill>
              <a:latin typeface="Montserra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3A3C"/>
                </a:solidFill>
                <a:latin typeface="Montserrat"/>
              </a:rPr>
              <a:t>рассмотреть карточку, кто или что нарисован? Считаем сколько...? Запиши в пустой круг цифру.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3A3C"/>
                </a:solidFill>
                <a:latin typeface="Montserrat"/>
              </a:rPr>
              <a:t>найди все... (Груши) можно по таймеру. </a:t>
            </a:r>
            <a:endParaRPr lang="ru-RU" sz="1600" dirty="0" smtClean="0">
              <a:solidFill>
                <a:srgbClr val="373A3C"/>
              </a:solidFill>
              <a:latin typeface="Montserrat"/>
            </a:endParaRPr>
          </a:p>
          <a:p>
            <a:r>
              <a:rPr lang="ru-RU" sz="1600" dirty="0" smtClean="0">
                <a:solidFill>
                  <a:srgbClr val="373A3C"/>
                </a:solidFill>
                <a:latin typeface="Montserrat"/>
              </a:rPr>
              <a:t>Потом </a:t>
            </a:r>
            <a:r>
              <a:rPr lang="ru-RU" sz="1600" dirty="0">
                <a:solidFill>
                  <a:srgbClr val="373A3C"/>
                </a:solidFill>
                <a:latin typeface="Montserrat"/>
              </a:rPr>
              <a:t>определить каких предметов ребёнок нашёл быстрее.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3A3C"/>
                </a:solidFill>
                <a:latin typeface="Montserrat"/>
              </a:rPr>
              <a:t>вспомни, что или кто был нарисован на картинке и сколько?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3A3C"/>
                </a:solidFill>
                <a:latin typeface="Montserrat"/>
              </a:rPr>
              <a:t>угадай, не считая пальцем, кого или чего на картинке 9 штук.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73A3C"/>
                </a:solidFill>
                <a:latin typeface="Montserrat"/>
              </a:rPr>
              <a:t>считаем и произносим. Одна груша, две груши ....</a:t>
            </a:r>
            <a:endParaRPr lang="ru-RU" sz="1600" b="0" i="0" dirty="0">
              <a:solidFill>
                <a:srgbClr val="373A3C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9148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249" y="246423"/>
            <a:ext cx="668376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ФОРМИРОВАНИЕ И СОВЕРШЕНСТВОВАНИЕ</a:t>
            </a:r>
            <a:br>
              <a:rPr lang="ru-RU" sz="3200" b="1" dirty="0"/>
            </a:br>
            <a:r>
              <a:rPr lang="ru-RU" sz="3200" b="1" dirty="0"/>
              <a:t>ГРАММАТИЧЕСКОГО СТРОЯ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487" y="1437861"/>
            <a:ext cx="8439513" cy="5092149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Обеспечить дальнейшее усвоение и использование в речи   некоторых форм словоизменения: </a:t>
            </a:r>
            <a:r>
              <a:rPr lang="ru-RU" sz="1400" b="1" dirty="0" smtClean="0"/>
              <a:t>окончаний имен существительных </a:t>
            </a:r>
            <a:r>
              <a:rPr lang="ru-RU" sz="1400" dirty="0" smtClean="0"/>
              <a:t>в единственном и  множественном числе в именительном падеже, в косвенных падежах без предлога и с простыми предлогами; </a:t>
            </a:r>
            <a:r>
              <a:rPr lang="ru-RU" sz="1400" b="1" dirty="0" smtClean="0"/>
              <a:t>окончаний глаголов </a:t>
            </a:r>
            <a:r>
              <a:rPr lang="ru-RU" sz="1400" dirty="0" smtClean="0"/>
              <a:t>настоящего времени, глаголов мужского и женского рода в прошедшем времени.</a:t>
            </a:r>
          </a:p>
          <a:p>
            <a:r>
              <a:rPr lang="ru-RU" sz="1400" dirty="0" smtClean="0"/>
              <a:t>Обеспечить практическое усвоение некоторых способов словообразования и на этой основе использование в экспрессивной речи существительных и прилагательных с  уменьшительно-ласкательными суффиксами, </a:t>
            </a:r>
            <a:r>
              <a:rPr lang="ru-RU" sz="1400" b="1" dirty="0" smtClean="0"/>
              <a:t>существительных с суффиксами -</a:t>
            </a:r>
            <a:r>
              <a:rPr lang="ru-RU" sz="1400" b="1" dirty="0" err="1" smtClean="0"/>
              <a:t>онок</a:t>
            </a:r>
            <a:r>
              <a:rPr lang="ru-RU" sz="1400" b="1" dirty="0" smtClean="0"/>
              <a:t>,-</a:t>
            </a:r>
            <a:r>
              <a:rPr lang="ru-RU" sz="1400" b="1" dirty="0" err="1" smtClean="0"/>
              <a:t>енок</a:t>
            </a:r>
            <a:r>
              <a:rPr lang="ru-RU" sz="1400" b="1" dirty="0" smtClean="0"/>
              <a:t>, -</a:t>
            </a:r>
            <a:r>
              <a:rPr lang="ru-RU" sz="1400" b="1" dirty="0" err="1" smtClean="0"/>
              <a:t>ат</a:t>
            </a:r>
            <a:r>
              <a:rPr lang="ru-RU" sz="1400" b="1" dirty="0" smtClean="0"/>
              <a:t>,-</a:t>
            </a:r>
            <a:r>
              <a:rPr lang="ru-RU" sz="1400" b="1" dirty="0" err="1" smtClean="0"/>
              <a:t>ят</a:t>
            </a:r>
            <a:r>
              <a:rPr lang="ru-RU" sz="1400" b="1" dirty="0" smtClean="0"/>
              <a:t>, глаголов с различными приставками.</a:t>
            </a:r>
          </a:p>
          <a:p>
            <a:r>
              <a:rPr lang="ru-RU" sz="1400" dirty="0" smtClean="0"/>
              <a:t>Научить образовывать и использовать в речи относительные и притяжательные прилагательные.</a:t>
            </a:r>
          </a:p>
          <a:p>
            <a:r>
              <a:rPr lang="ru-RU" sz="1400" dirty="0" smtClean="0"/>
              <a:t>Совершенствовать навык согласования прилагательных и числительных с существительными в роде, числе, падеже.</a:t>
            </a:r>
          </a:p>
          <a:p>
            <a:r>
              <a:rPr lang="ru-RU" sz="1400" dirty="0" smtClean="0"/>
              <a:t>Совершенствовать умение составлять простые предложения по вопросам, по  картинке и по демонстрации действия, распространять их однородными членами.</a:t>
            </a:r>
          </a:p>
          <a:p>
            <a:r>
              <a:rPr lang="ru-RU" sz="1400" dirty="0" smtClean="0"/>
              <a:t>Сформировать умение составлять простые предложения с противительными  союзами, сложносочиненные и сложноподчиненные предложения.</a:t>
            </a:r>
          </a:p>
          <a:p>
            <a:r>
              <a:rPr lang="ru-RU" sz="1400" dirty="0" smtClean="0"/>
              <a:t>Сформировать понятие предложение и умение оперировать им, а также навык  анализа простого двусоставного предложения из двух-трех слов (без предлога).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352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498" y="219918"/>
            <a:ext cx="6683765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Совершенствование </a:t>
            </a:r>
            <a:r>
              <a:rPr lang="ru-RU" sz="3200" dirty="0"/>
              <a:t>просодической стороны </a:t>
            </a:r>
            <a:r>
              <a:rPr lang="ru-RU" sz="3200" dirty="0" smtClean="0"/>
              <a:t>речи.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92" t="15035" r="42456" b="9010"/>
          <a:stretch/>
        </p:blipFill>
        <p:spPr>
          <a:xfrm>
            <a:off x="539552" y="2636912"/>
            <a:ext cx="2720838" cy="35184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00450" y="2276872"/>
            <a:ext cx="32037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Произносим </a:t>
            </a:r>
            <a:r>
              <a:rPr lang="ru-RU" sz="1600" dirty="0" err="1" smtClean="0"/>
              <a:t>чистоговорки</a:t>
            </a:r>
            <a:r>
              <a:rPr lang="ru-RU" sz="1600" dirty="0" smtClean="0"/>
              <a:t>  с </a:t>
            </a:r>
            <a:r>
              <a:rPr lang="ru-RU" sz="1600" dirty="0"/>
              <a:t>разной интонацией (громко, тихо, радостно, грустно, вопросительно</a:t>
            </a:r>
            <a:r>
              <a:rPr lang="ru-RU" sz="1600" dirty="0" smtClean="0"/>
              <a:t>).</a:t>
            </a:r>
            <a:endParaRPr lang="ru-RU" sz="1600" dirty="0"/>
          </a:p>
          <a:p>
            <a:r>
              <a:rPr lang="ru-RU" sz="1600" dirty="0"/>
              <a:t>Задачи:</a:t>
            </a:r>
          </a:p>
          <a:p>
            <a:r>
              <a:rPr lang="ru-RU" sz="1600" dirty="0" smtClean="0"/>
              <a:t>Улучшить </a:t>
            </a:r>
            <a:r>
              <a:rPr lang="ru-RU" sz="1600" dirty="0"/>
              <a:t>ритмико-интонационную сторону речи.</a:t>
            </a:r>
          </a:p>
          <a:p>
            <a:r>
              <a:rPr lang="ru-RU" sz="1600" dirty="0"/>
              <a:t>Повысить речевую активность ребенка.</a:t>
            </a:r>
          </a:p>
          <a:p>
            <a:r>
              <a:rPr lang="ru-RU" sz="1600" dirty="0"/>
              <a:t>Оптимизировать эмоциональный фон, улучшить настроение.</a:t>
            </a:r>
          </a:p>
        </p:txBody>
      </p:sp>
    </p:spTree>
    <p:extLst>
      <p:ext uri="{BB962C8B-B14F-4D97-AF65-F5344CB8AC3E}">
        <p14:creationId xmlns:p14="http://schemas.microsoft.com/office/powerpoint/2010/main" val="377799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333" y="296119"/>
            <a:ext cx="765561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РАЗВИТИЕ ФОНЕТИКО-ФОНЕМАТИЧЕСКОЙ СИСТЕМЫ </a:t>
            </a:r>
            <a:r>
              <a:rPr lang="ru-RU" sz="3200" b="1" dirty="0" smtClean="0"/>
              <a:t>ЯЗЫКА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759" y="1417983"/>
            <a:ext cx="7860559" cy="4853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Развитие просодической стороны речи: </a:t>
            </a:r>
          </a:p>
          <a:p>
            <a:pPr marL="0" indent="0">
              <a:buNone/>
            </a:pPr>
            <a:r>
              <a:rPr lang="ru-RU" sz="2400" dirty="0" smtClean="0"/>
              <a:t>Формировать </a:t>
            </a:r>
            <a:r>
              <a:rPr lang="ru-RU" sz="2400" dirty="0"/>
              <a:t>правильное речевое дыхание и длительный ротовой выдох.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Закрепить </a:t>
            </a:r>
            <a:r>
              <a:rPr lang="ru-RU" sz="2400" dirty="0"/>
              <a:t>навык мягкого голосоведения.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Воспитывать </a:t>
            </a:r>
            <a:r>
              <a:rPr lang="ru-RU" sz="2400" dirty="0"/>
              <a:t>умеренный темп речи по подражанию педагогу и в упражнениях на координацию речи с движением.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Развивать </a:t>
            </a:r>
            <a:r>
              <a:rPr lang="ru-RU" sz="2400" dirty="0"/>
              <a:t>ритмичность речи, ее интонационную выразительность, модуляцию голоса. </a:t>
            </a:r>
          </a:p>
        </p:txBody>
      </p:sp>
    </p:spTree>
    <p:extLst>
      <p:ext uri="{BB962C8B-B14F-4D97-AF65-F5344CB8AC3E}">
        <p14:creationId xmlns:p14="http://schemas.microsoft.com/office/powerpoint/2010/main" val="356384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830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Организация логопедической работы с  воспитанниками 5-6 лет  в 2021-2022 учебном-году  </vt:lpstr>
      <vt:lpstr>Контингент воспитанников</vt:lpstr>
      <vt:lpstr>   Образовательной деятельности  с воспитанниками в детском саду   </vt:lpstr>
      <vt:lpstr>Развития словаря особенности работы</vt:lpstr>
      <vt:lpstr>РАЗВИТИЕ СЛОВАРЯ </vt:lpstr>
      <vt:lpstr>Развитие  лескико-грамматических категорий особенности работы </vt:lpstr>
      <vt:lpstr>ФОРМИРОВАНИЕ И СОВЕРШЕНСТВОВАНИЕ ГРАММАТИЧЕСКОГО СТРОЯ РЕЧИ</vt:lpstr>
      <vt:lpstr>Совершенствование просодической стороны речи.</vt:lpstr>
      <vt:lpstr>РАЗВИТИЕ ФОНЕТИКО-ФОНЕМАТИЧЕСКОЙ СИСТЕМЫ ЯЗЫКА</vt:lpstr>
      <vt:lpstr>Формирование правильного звукопроизношения.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логопедической работы с  воспитанниками 5-6 лет  в 2021-2022 учебном-году  </dc:title>
  <dc:creator>User Windows</dc:creator>
  <cp:lastModifiedBy>User Windows</cp:lastModifiedBy>
  <cp:revision>1</cp:revision>
  <dcterms:created xsi:type="dcterms:W3CDTF">2021-10-07T13:53:11Z</dcterms:created>
  <dcterms:modified xsi:type="dcterms:W3CDTF">2021-10-07T14:01:39Z</dcterms:modified>
</cp:coreProperties>
</file>