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0" r:id="rId2"/>
    <p:sldId id="274" r:id="rId3"/>
    <p:sldId id="262" r:id="rId4"/>
    <p:sldId id="275" r:id="rId5"/>
    <p:sldId id="261" r:id="rId6"/>
    <p:sldId id="276" r:id="rId7"/>
    <p:sldId id="263" r:id="rId8"/>
    <p:sldId id="277" r:id="rId9"/>
    <p:sldId id="264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3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4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1630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8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707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84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7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1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9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7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6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3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4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0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9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70AF-E3CE-4FA7-8907-47ADE50BDFF4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929B70-8085-4C81-8E50-674BD0E5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0991" y="238539"/>
            <a:ext cx="10316818" cy="16664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РАЗВИТИЕ ФОНЕТИКО-ФОНЕМАТИЧЕСКОЙ СИСТЕМЫ ЯЗЫКА И НАВЫКОВ ЯЗЫКОВОГО АНАЛИЗА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290" y="1816514"/>
            <a:ext cx="10515600" cy="435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/>
              <a:t>Коррекция произносительной стороны речи </a:t>
            </a:r>
          </a:p>
          <a:p>
            <a:pPr marL="0" indent="0">
              <a:buNone/>
            </a:pPr>
            <a:r>
              <a:rPr lang="ru-RU" sz="2800" dirty="0" smtClean="0"/>
              <a:t>Закрепить </a:t>
            </a:r>
            <a:r>
              <a:rPr lang="ru-RU" sz="2800" dirty="0"/>
              <a:t>правильное произношение имеющихся звуков в игровой и свободной речевой деятельности.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Активизировать </a:t>
            </a:r>
            <a:r>
              <a:rPr lang="ru-RU" sz="2800" dirty="0"/>
              <a:t>движения речевого аппарата, готовить его к формированию звуков </a:t>
            </a:r>
            <a:r>
              <a:rPr lang="ru-RU" sz="3600" dirty="0"/>
              <a:t>всех</a:t>
            </a:r>
            <a:r>
              <a:rPr lang="ru-RU" sz="2800" dirty="0"/>
              <a:t> групп.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Сформировать </a:t>
            </a:r>
            <a:r>
              <a:rPr lang="ru-RU" sz="2800" dirty="0"/>
              <a:t>правильные уклады шипящих, аффрикат, йотированных и сонорных звуков, автоматизировать поставленные звуки в свободной речевой и игровой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67558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043" y="624110"/>
            <a:ext cx="9715569" cy="1280890"/>
          </a:xfrm>
        </p:spPr>
        <p:txBody>
          <a:bodyPr/>
          <a:lstStyle/>
          <a:p>
            <a:r>
              <a:rPr lang="ru-RU" dirty="0" smtClean="0"/>
              <a:t>В завершение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521" y="1706218"/>
            <a:ext cx="10913166" cy="4535556"/>
          </a:xfrm>
        </p:spPr>
        <p:txBody>
          <a:bodyPr>
            <a:normAutofit/>
          </a:bodyPr>
          <a:lstStyle/>
          <a:p>
            <a:r>
              <a:rPr lang="ru-RU" dirty="0" smtClean="0"/>
              <a:t>Большой объем коррекционно-развивающей работы возможно качественно реализовать только при конструктивном взаимодействии учителя-логопеда, воспитателя группы и родителей!</a:t>
            </a:r>
          </a:p>
          <a:p>
            <a:r>
              <a:rPr lang="ru-RU" dirty="0" smtClean="0"/>
              <a:t>Более подробно ознакомиться с адаптированной основной  образовательной программой можно на сайте нашего детского сада в рубрике ОБРАЗОВАНИЕ.</a:t>
            </a:r>
          </a:p>
          <a:p>
            <a:r>
              <a:rPr lang="ru-RU" dirty="0" smtClean="0"/>
              <a:t>Презентация для ознакомления публикуется в группе ВАЙБЕР и на сайте дошкольной организации в рубрике «Логопедический клуб для детей, их мам и пап».</a:t>
            </a:r>
          </a:p>
          <a:p>
            <a:r>
              <a:rPr lang="ru-RU" dirty="0" smtClean="0"/>
              <a:t>В презентации представлены </a:t>
            </a:r>
            <a:r>
              <a:rPr lang="ru-RU" dirty="0"/>
              <a:t>авторские игры </a:t>
            </a:r>
            <a:r>
              <a:rPr lang="ru-RU" dirty="0" smtClean="0"/>
              <a:t>и пособия </a:t>
            </a:r>
            <a:r>
              <a:rPr lang="ru-RU" dirty="0"/>
              <a:t>по развитию </a:t>
            </a:r>
            <a:r>
              <a:rPr lang="ru-RU" dirty="0" smtClean="0"/>
              <a:t>речи, разработанные  </a:t>
            </a:r>
            <a:r>
              <a:rPr lang="ru-RU" dirty="0"/>
              <a:t>клинический психологом, логопедом </a:t>
            </a:r>
            <a:r>
              <a:rPr lang="ru-RU" dirty="0" err="1" smtClean="0"/>
              <a:t>Назаревской</a:t>
            </a:r>
            <a:r>
              <a:rPr lang="ru-RU" dirty="0" smtClean="0"/>
              <a:t> </a:t>
            </a:r>
            <a:r>
              <a:rPr lang="ru-RU" dirty="0"/>
              <a:t>Тамарой Николаевной</a:t>
            </a:r>
            <a:r>
              <a:rPr lang="ru-RU" dirty="0" smtClean="0"/>
              <a:t>.</a:t>
            </a:r>
          </a:p>
          <a:p>
            <a:r>
              <a:rPr lang="ru-RU" dirty="0"/>
              <a:t>Желаю нам удачи</a:t>
            </a:r>
            <a:r>
              <a:rPr lang="ru-RU" dirty="0" smtClean="0"/>
              <a:t>! Надеемся на плодотворное сотрудничество!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65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772" y="219918"/>
            <a:ext cx="9253212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Совершенствование </a:t>
            </a:r>
            <a:r>
              <a:rPr lang="ru-RU" dirty="0"/>
              <a:t>фонематических </a:t>
            </a:r>
            <a:r>
              <a:rPr lang="ru-RU" dirty="0" smtClean="0"/>
              <a:t>процессов.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313" y="1808921"/>
            <a:ext cx="11082130" cy="4631635"/>
          </a:xfrm>
        </p:spPr>
        <p:txBody>
          <a:bodyPr/>
          <a:lstStyle/>
          <a:p>
            <a:r>
              <a:rPr lang="ru-RU" dirty="0"/>
              <a:t>Фонематическое восприятие Ребенок должен называть слова с заданным звуком; определять позицию звука в слове; определять количество и последовательность звуков в слове; составлять слова из звуков; Что делать? ► Тренировать названные умения ► Четко знать </a:t>
            </a:r>
            <a:r>
              <a:rPr lang="ru-RU" dirty="0" smtClean="0"/>
              <a:t> </a:t>
            </a:r>
            <a:r>
              <a:rPr lang="ru-RU" dirty="0"/>
              <a:t>буквы алфавита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485" t="11111" r="43634" b="12345"/>
          <a:stretch/>
        </p:blipFill>
        <p:spPr>
          <a:xfrm>
            <a:off x="1123121" y="3091069"/>
            <a:ext cx="4025349" cy="3657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06278" y="309106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Развиваем фонематическое восприятие у детей! Готовый альбом с заданиями-тренировками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dirty="0"/>
              <a:t>Упражнения дают возможность поэтапно формировать навыки звукового анализа и синтеза, необходимые для овладения чтением и письмом у дошкольников</a:t>
            </a:r>
            <a:r>
              <a:rPr lang="ru-RU" dirty="0" smtClean="0"/>
              <a:t>.</a:t>
            </a:r>
          </a:p>
          <a:p>
            <a:r>
              <a:rPr lang="ru-RU" dirty="0"/>
              <a:t>Включает три этапа работы:</a:t>
            </a:r>
          </a:p>
          <a:p>
            <a:r>
              <a:rPr lang="ru-RU" dirty="0" smtClean="0"/>
              <a:t>дифференциация </a:t>
            </a:r>
            <a:r>
              <a:rPr lang="ru-RU" dirty="0"/>
              <a:t>слогов;</a:t>
            </a:r>
          </a:p>
          <a:p>
            <a:r>
              <a:rPr lang="ru-RU" dirty="0"/>
              <a:t>дифференциация фонем ;</a:t>
            </a:r>
          </a:p>
          <a:p>
            <a:r>
              <a:rPr lang="ru-RU" dirty="0"/>
              <a:t>зрительные символы </a:t>
            </a:r>
          </a:p>
        </p:txBody>
      </p:sp>
    </p:spTree>
    <p:extLst>
      <p:ext uri="{BB962C8B-B14F-4D97-AF65-F5344CB8AC3E}">
        <p14:creationId xmlns:p14="http://schemas.microsoft.com/office/powerpoint/2010/main" val="39260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33584"/>
            <a:ext cx="10018643" cy="11678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РАЗВИТИЕ ФОНЕТИКО-ФОНЕМАТИЧЕСКОЙ СИСТЕМЫ ЯЗЫКА  И НАВЫКОВ ЯЗЫКОВОГО АНАЛИЗА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834" y="1401417"/>
            <a:ext cx="10969487" cy="508987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7600" dirty="0"/>
              <a:t>Совершенствование фонематического восприятия, навыков звукового анализа и синтеза </a:t>
            </a:r>
          </a:p>
          <a:p>
            <a:pPr marL="0" indent="0">
              <a:buNone/>
            </a:pPr>
            <a:r>
              <a:rPr lang="ru-RU" sz="4900" dirty="0"/>
              <a:t>Совершенствовать умение </a:t>
            </a:r>
            <a:r>
              <a:rPr lang="ru-RU" sz="4900" u="sng" dirty="0"/>
              <a:t>различать на слух гласные звуки. </a:t>
            </a:r>
          </a:p>
          <a:p>
            <a:pPr marL="0" indent="0">
              <a:buNone/>
            </a:pPr>
            <a:r>
              <a:rPr lang="ru-RU" sz="4900" dirty="0"/>
              <a:t>Закрепить </a:t>
            </a:r>
            <a:r>
              <a:rPr lang="ru-RU" sz="4900" u="sng" dirty="0"/>
              <a:t>представления о гласных и согласных звуках, их отличительных признаках. </a:t>
            </a:r>
          </a:p>
          <a:p>
            <a:pPr marL="0" indent="0">
              <a:buNone/>
            </a:pPr>
            <a:r>
              <a:rPr lang="ru-RU" sz="4900" dirty="0"/>
              <a:t>Упражнять в различении </a:t>
            </a:r>
            <a:r>
              <a:rPr lang="ru-RU" sz="4900" u="sng" dirty="0"/>
              <a:t>на слух гласных и согласных звуков, в подборе слов на заданные гласные и согласные звуки. </a:t>
            </a:r>
          </a:p>
          <a:p>
            <a:pPr marL="0" indent="0">
              <a:buNone/>
            </a:pPr>
            <a:r>
              <a:rPr lang="ru-RU" sz="4900" dirty="0"/>
              <a:t>Формировать умение различать </a:t>
            </a:r>
            <a:r>
              <a:rPr lang="ru-RU" sz="4900" u="sng" dirty="0"/>
              <a:t>на слух согласные звуки, близкие по артикуляционным признакам в ряду звуков, слогов, слов, в предложениях, свободной игровой и речевой деятельности. </a:t>
            </a:r>
          </a:p>
          <a:p>
            <a:pPr marL="0" indent="0">
              <a:buNone/>
            </a:pPr>
            <a:r>
              <a:rPr lang="ru-RU" sz="4900" u="sng" dirty="0"/>
              <a:t>Закреплять навык выделения заданных звуков из ряда звуков, гласных из начала слова, согласных из конца и начала слова. </a:t>
            </a:r>
          </a:p>
          <a:p>
            <a:pPr marL="0" indent="0">
              <a:buNone/>
            </a:pPr>
            <a:r>
              <a:rPr lang="ru-RU" sz="4900" dirty="0"/>
              <a:t>Совершенствовать навык анализа и синтеза открытых и закрытых слогов, слов из трех-пяти звуков (в случае, когда написание слова не расходится с его произношением). </a:t>
            </a:r>
          </a:p>
          <a:p>
            <a:pPr marL="0" indent="0">
              <a:buNone/>
            </a:pPr>
            <a:r>
              <a:rPr lang="ru-RU" sz="4900" dirty="0"/>
              <a:t>Формировать навык различения согласных звуков по признакам: глухой — звонкий, твердый — мягкий. </a:t>
            </a:r>
          </a:p>
          <a:p>
            <a:pPr marL="0" indent="0">
              <a:buNone/>
            </a:pPr>
            <a:r>
              <a:rPr lang="ru-RU" sz="4900" dirty="0"/>
              <a:t>Закрепить понятия звук, гласный звук, согласный звук. </a:t>
            </a:r>
          </a:p>
          <a:p>
            <a:pPr marL="0" indent="0">
              <a:buNone/>
            </a:pPr>
            <a:r>
              <a:rPr lang="ru-RU" sz="4900" dirty="0"/>
              <a:t>Сформировать понятия звонкий согласный звук, глухой согласный звук, мягкий согласный звук, твердый согласный звук.</a:t>
            </a:r>
          </a:p>
        </p:txBody>
      </p:sp>
    </p:spTree>
    <p:extLst>
      <p:ext uri="{BB962C8B-B14F-4D97-AF65-F5344CB8AC3E}">
        <p14:creationId xmlns:p14="http://schemas.microsoft.com/office/powerpoint/2010/main" val="182224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189" y="319309"/>
            <a:ext cx="9253212" cy="1280890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Развитие 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слоговой структурой 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слова. 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557" y="1381539"/>
            <a:ext cx="11082130" cy="4631635"/>
          </a:xfrm>
        </p:spPr>
        <p:txBody>
          <a:bodyPr/>
          <a:lstStyle/>
          <a:p>
            <a:r>
              <a:rPr lang="ru-RU" dirty="0"/>
              <a:t>Слоговая структура слова Ребенок должен безошибочно произносить слова типа: экскурсовод, сковорода и т.п. Что делать? ► Необходимо произносить с ребенком сложные слова, отхлопывая </a:t>
            </a:r>
            <a:r>
              <a:rPr lang="ru-RU" dirty="0" smtClean="0"/>
              <a:t>каждый слог.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787" t="9365" r="42037" b="10039"/>
          <a:stretch/>
        </p:blipFill>
        <p:spPr>
          <a:xfrm>
            <a:off x="1133060" y="2763078"/>
            <a:ext cx="3299792" cy="3647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916" y="2662429"/>
            <a:ext cx="5745249" cy="39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038" y="385571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РАЗВИТИЕ </a:t>
            </a:r>
            <a:r>
              <a:rPr lang="ru-RU" sz="3100" b="1" dirty="0"/>
              <a:t>ФОНЕТИКО-ФОНЕМАТИЧЕСКОЙ СИСТЕМЫ ЯЗЫКА  И НАВЫКОВ ЯЗЫКОВОГО АНАЛИЗА</a:t>
            </a:r>
            <a:br>
              <a:rPr lang="ru-RU" sz="3100" b="1" dirty="0"/>
            </a:b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716" y="1805609"/>
            <a:ext cx="10719283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/>
              <a:t>Работа над слоговой структурой слова </a:t>
            </a:r>
          </a:p>
          <a:p>
            <a:pPr marL="0" indent="0">
              <a:buNone/>
            </a:pPr>
            <a:r>
              <a:rPr lang="ru-RU" sz="2400" dirty="0" smtClean="0"/>
              <a:t>Совершенствовать </a:t>
            </a:r>
            <a:r>
              <a:rPr lang="ru-RU" sz="2400" dirty="0"/>
              <a:t>умение различать </a:t>
            </a:r>
            <a:r>
              <a:rPr lang="ru-RU" sz="2400" b="1" dirty="0"/>
              <a:t>на слух длинные и короткие слова.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dirty="0" smtClean="0"/>
              <a:t>Учить </a:t>
            </a:r>
            <a:r>
              <a:rPr lang="ru-RU" sz="2400" dirty="0"/>
              <a:t>запоминать и воспроизводить цепочки слогов со сменой ударения и интонации, цепочек слогов с разными </a:t>
            </a:r>
            <a:r>
              <a:rPr lang="ru-RU" sz="2400" dirty="0" smtClean="0"/>
              <a:t>согласными  </a:t>
            </a:r>
            <a:r>
              <a:rPr lang="ru-RU" sz="2400" dirty="0"/>
              <a:t>и одинаковыми гласными; цепочек слогов со стечением согласных.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Обеспечить </a:t>
            </a:r>
            <a:r>
              <a:rPr lang="ru-RU" sz="2400" dirty="0"/>
              <a:t>дальнейшее усвоение и использование в речи слов различной </a:t>
            </a:r>
            <a:r>
              <a:rPr lang="ru-RU" sz="2400" dirty="0" err="1"/>
              <a:t>звукослоговой</a:t>
            </a:r>
            <a:r>
              <a:rPr lang="ru-RU" sz="2400" dirty="0"/>
              <a:t> структуры.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Сформировать </a:t>
            </a:r>
            <a:r>
              <a:rPr lang="ru-RU" sz="2400" dirty="0"/>
              <a:t>навыки слогового анализа и синтеза слов, состоящих из двух слогов, одного слога, трех слогов. Закрепить понятие слог и умение оперировать им. </a:t>
            </a:r>
          </a:p>
        </p:txBody>
      </p:sp>
    </p:spTree>
    <p:extLst>
      <p:ext uri="{BB962C8B-B14F-4D97-AF65-F5344CB8AC3E}">
        <p14:creationId xmlns:p14="http://schemas.microsoft.com/office/powerpoint/2010/main" val="82791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189" y="319309"/>
            <a:ext cx="9253212" cy="1280890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Обучение элементам грамоты.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61" t="19992" r="28994" b="25901"/>
          <a:stretch/>
        </p:blipFill>
        <p:spPr>
          <a:xfrm>
            <a:off x="646162" y="1321904"/>
            <a:ext cx="4810539" cy="3394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3089" r="41344" b="11261"/>
          <a:stretch/>
        </p:blipFill>
        <p:spPr>
          <a:xfrm>
            <a:off x="6336256" y="1321904"/>
            <a:ext cx="4199222" cy="35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825499"/>
          </a:xfrm>
        </p:spPr>
        <p:txBody>
          <a:bodyPr/>
          <a:lstStyle/>
          <a:p>
            <a:pPr algn="ctr"/>
            <a:r>
              <a:rPr lang="ru-RU" b="1" dirty="0"/>
              <a:t>ОБУЧЕНИЕ ЭЛЕМЕНТАМ </a:t>
            </a:r>
            <a:r>
              <a:rPr lang="ru-RU" b="1" dirty="0" smtClean="0"/>
              <a:t>ГРАМОТЫ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Закрепить понятие буквы и представление о том, чем звук отличается от буквы. Познакомить с буквами </a:t>
            </a:r>
            <a:r>
              <a:rPr lang="ru-RU" u="sng" dirty="0"/>
              <a:t>Б, Д, Г, Ф, В, Х, Ы, С, З, Ш, Ж, Э. </a:t>
            </a:r>
            <a:endParaRPr lang="ru-RU" u="sng" dirty="0" smtClean="0"/>
          </a:p>
          <a:p>
            <a:pPr marL="0" indent="0">
              <a:buNone/>
            </a:pPr>
            <a:r>
              <a:rPr lang="ru-RU" dirty="0" smtClean="0"/>
              <a:t>Совершенствовать </a:t>
            </a:r>
            <a:r>
              <a:rPr lang="ru-RU" dirty="0"/>
              <a:t>навыки составления букв из палочек, выкладывания из </a:t>
            </a:r>
            <a:r>
              <a:rPr lang="ru-RU" dirty="0" err="1"/>
              <a:t>шнурочка</a:t>
            </a:r>
            <a:r>
              <a:rPr lang="ru-RU" dirty="0"/>
              <a:t> и мозаики, лепки из пластилина, «рисования» по тонкому слою манки и в воздухе. Учить узнавать «зашумленные» изображения пройденных букв; пройденные буквы, изображенные с недостающими элементами; находить знакомые буквы в ряду правильно и зеркально изображенных букв.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Закрепить </a:t>
            </a:r>
            <a:r>
              <a:rPr lang="ru-RU" dirty="0"/>
              <a:t>навык чтения слогов с пройденными буквами. Сформировать навыки осознанного чтения слов и предложений с пройденными буквами.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Познакомить </a:t>
            </a:r>
            <a:r>
              <a:rPr lang="ru-RU" dirty="0"/>
              <a:t>с некоторыми правилами правописания (раздельное написание слов в предложении, употребление прописной буквы в начале предложения и в именах собственных, точка в конце предложения, написание </a:t>
            </a:r>
            <a:r>
              <a:rPr lang="ru-RU" dirty="0" err="1"/>
              <a:t>жи</a:t>
            </a:r>
            <a:r>
              <a:rPr lang="ru-RU" dirty="0"/>
              <a:t>-ши с буквой И).</a:t>
            </a:r>
          </a:p>
        </p:txBody>
      </p:sp>
    </p:spTree>
    <p:extLst>
      <p:ext uri="{BB962C8B-B14F-4D97-AF65-F5344CB8AC3E}">
        <p14:creationId xmlns:p14="http://schemas.microsoft.com/office/powerpoint/2010/main" val="198208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099" y="435266"/>
            <a:ext cx="8911687" cy="9462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 </a:t>
            </a:r>
            <a:r>
              <a:rPr lang="ru-RU" dirty="0"/>
              <a:t>связной </a:t>
            </a:r>
            <a:r>
              <a:rPr lang="ru-RU" dirty="0" smtClean="0"/>
              <a:t>речи.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325" y="1316936"/>
            <a:ext cx="10629832" cy="1245704"/>
          </a:xfrm>
        </p:spPr>
        <p:txBody>
          <a:bodyPr/>
          <a:lstStyle/>
          <a:p>
            <a:r>
              <a:rPr lang="ru-RU" dirty="0" smtClean="0"/>
              <a:t>Ребенок должен отвечать на вопросы; пересказывать; рассказывать об увиденном; составлять рассказы по картинке; . Что делать? ► Чтение и рассказывание сказок             ► Вопросы по содержанию сказки (полные ответы ребенка) ► Пересказать сказку            ► Рассказывание из личного опыта ► Запоминать и рассказывать стихи.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235" t="9351" r="42477" b="12821"/>
          <a:stretch/>
        </p:blipFill>
        <p:spPr>
          <a:xfrm>
            <a:off x="1003852" y="3220277"/>
            <a:ext cx="3120887" cy="28624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91270" y="2666353"/>
            <a:ext cx="69275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Цепной текст- последовательная передача мысли от предложения к предложению линейно, по цепочке.</a:t>
            </a:r>
          </a:p>
          <a:p>
            <a:r>
              <a:rPr lang="ru-RU" dirty="0" smtClean="0"/>
              <a:t>Для </a:t>
            </a:r>
            <a:r>
              <a:rPr lang="ru-RU" dirty="0"/>
              <a:t>наглядного показа правил смысловой связи предложений в цепном типе текста принята предметно-графическая схема.</a:t>
            </a:r>
          </a:p>
          <a:p>
            <a:r>
              <a:rPr lang="ru-RU" dirty="0" smtClean="0"/>
              <a:t>Применение </a:t>
            </a:r>
            <a:r>
              <a:rPr lang="ru-RU" dirty="0"/>
              <a:t>такой схемы дает реальную возможность наглядно показать детям принцип одинакового смыслового строения всех предложений текста: на первом месте — обозначение предмета, на втором — действия, на третьем — вновь обозначение уже нового предмета ситуации.</a:t>
            </a:r>
          </a:p>
          <a:p>
            <a:r>
              <a:rPr lang="ru-RU" dirty="0" smtClean="0"/>
              <a:t>Ребёнок </a:t>
            </a:r>
            <a:r>
              <a:rPr lang="ru-RU" dirty="0"/>
              <a:t>опираясь на схему (показывая пальчиком картинки и ведя линию пальцем по стрелке к след. картинке -сможет рассказать историю.</a:t>
            </a:r>
          </a:p>
        </p:txBody>
      </p:sp>
    </p:spTree>
    <p:extLst>
      <p:ext uri="{BB962C8B-B14F-4D97-AF65-F5344CB8AC3E}">
        <p14:creationId xmlns:p14="http://schemas.microsoft.com/office/powerpoint/2010/main" val="190181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РАЗВИТИЕ СВЯЗНОЙ РЕЧИ И РЕЧЕВОГО ОБЩЕНИЯ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878" y="2133599"/>
            <a:ext cx="10341734" cy="4326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Воспитывать активное произвольное внимание к речи, совершенствовать умение вслушиваться в обращенную речь, понимать ее содержание, слышать ошибки в чужой и своей речи.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Совершенствовать </a:t>
            </a:r>
            <a:r>
              <a:rPr lang="ru-RU" dirty="0"/>
              <a:t>умение отвечать на вопросы кратко и полно, задавать вопросы, вести диалог, выслушивать друг друга до конца.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Учить </a:t>
            </a:r>
            <a:r>
              <a:rPr lang="ru-RU" dirty="0"/>
              <a:t>составлять рассказы-описания, а затем и загадки-описания о предметах и объектах по образцу, предложенному плану; связно рассказывать о содержании серии сюжетных картинок и сюжетной картины по предложенному педагогом или коллективно составленному плану.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Совершенствовать </a:t>
            </a:r>
            <a:r>
              <a:rPr lang="ru-RU" dirty="0"/>
              <a:t>навык пересказа хорошо знакомых сказок и коротких текстов. Совершенствовать умение «</a:t>
            </a:r>
            <a:r>
              <a:rPr lang="ru-RU" dirty="0" err="1"/>
              <a:t>оречевлять</a:t>
            </a:r>
            <a:r>
              <a:rPr lang="ru-RU" dirty="0"/>
              <a:t>» игровую ситуацию и на этой основе развивать коммуникативную функцию речи.</a:t>
            </a:r>
          </a:p>
        </p:txBody>
      </p:sp>
    </p:spTree>
    <p:extLst>
      <p:ext uri="{BB962C8B-B14F-4D97-AF65-F5344CB8AC3E}">
        <p14:creationId xmlns:p14="http://schemas.microsoft.com/office/powerpoint/2010/main" val="191297729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618</TotalTime>
  <Words>960</Words>
  <Application>Microsoft Office PowerPoint</Application>
  <PresentationFormat>Произвольный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РАЗВИТИЕ ФОНЕТИКО-ФОНЕМАТИЧЕСКОЙ СИСТЕМЫ ЯЗЫКА И НАВЫКОВ ЯЗЫКОВОГО АНАЛИЗА </vt:lpstr>
      <vt:lpstr>Совершенствование фонематических процессов. </vt:lpstr>
      <vt:lpstr>РАЗВИТИЕ ФОНЕТИКО-ФОНЕМАТИЧЕСКОЙ СИСТЕМЫ ЯЗЫКА  И НАВЫКОВ ЯЗЫКОВОГО АНАЛИЗА</vt:lpstr>
      <vt:lpstr>Развитие слоговой структурой слова.  </vt:lpstr>
      <vt:lpstr>РАЗВИТИЕ ФОНЕТИКО-ФОНЕМАТИЧЕСКОЙ СИСТЕМЫ ЯЗЫКА  И НАВЫКОВ ЯЗЫКОВОГО АНАЛИЗА </vt:lpstr>
      <vt:lpstr>Обучение элементам грамоты. </vt:lpstr>
      <vt:lpstr>ОБУЧЕНИЕ ЭЛЕМЕНТАМ ГРАМОТЫ</vt:lpstr>
      <vt:lpstr>Развитие  связной речи. </vt:lpstr>
      <vt:lpstr>РАЗВИТИЕ СВЯЗНОЙ РЕЧИ И РЕЧЕВОГО ОБЩЕНИЯ</vt:lpstr>
      <vt:lpstr>В завершение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СЛОВАРЯ</dc:title>
  <dc:creator>ADMIN</dc:creator>
  <cp:lastModifiedBy>User Windows</cp:lastModifiedBy>
  <cp:revision>31</cp:revision>
  <dcterms:created xsi:type="dcterms:W3CDTF">2021-09-13T18:01:32Z</dcterms:created>
  <dcterms:modified xsi:type="dcterms:W3CDTF">2021-10-07T14:02:53Z</dcterms:modified>
</cp:coreProperties>
</file>